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57" r:id="rId3"/>
    <p:sldId id="260" r:id="rId4"/>
    <p:sldId id="316" r:id="rId5"/>
    <p:sldId id="318" r:id="rId6"/>
    <p:sldId id="258" r:id="rId7"/>
    <p:sldId id="319" r:id="rId8"/>
    <p:sldId id="317" r:id="rId9"/>
    <p:sldId id="326" r:id="rId10"/>
    <p:sldId id="321" r:id="rId11"/>
    <p:sldId id="322" r:id="rId12"/>
    <p:sldId id="325" r:id="rId13"/>
    <p:sldId id="259" r:id="rId14"/>
  </p:sldIdLst>
  <p:sldSz cx="9144000" cy="5143500" type="screen16x9"/>
  <p:notesSz cx="6858000" cy="9144000"/>
  <p:embeddedFontLst>
    <p:embeddedFont>
      <p:font typeface="Archivo" panose="020B0604020202020204" charset="0"/>
      <p:regular r:id="rId16"/>
      <p:bold r:id="rId17"/>
      <p:italic r:id="rId18"/>
      <p:boldItalic r:id="rId19"/>
    </p:embeddedFont>
    <p:embeddedFont>
      <p:font typeface="IBM Plex Mono" panose="020B0509050203000203" pitchFamily="49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D9D"/>
    <a:srgbClr val="1F1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8D1475-83F1-4530-8863-6F3DA4E2395C}">
  <a:tblStyle styleId="{468D1475-83F1-4530-8863-6F3DA4E239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486D76-D50F-46A0-B348-359E606A39B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F745E97B-5EA6-188E-49B8-24225C643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2581b7e23_0_108:notes">
            <a:extLst>
              <a:ext uri="{FF2B5EF4-FFF2-40B4-BE49-F238E27FC236}">
                <a16:creationId xmlns:a16="http://schemas.microsoft.com/office/drawing/2014/main" id="{2FF57E3A-45AC-098F-F9D0-C73C8015D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2581b7e23_0_108:notes">
            <a:extLst>
              <a:ext uri="{FF2B5EF4-FFF2-40B4-BE49-F238E27FC236}">
                <a16:creationId xmlns:a16="http://schemas.microsoft.com/office/drawing/2014/main" id="{09668E12-54D9-0605-967C-283398311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70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1B0C091C-0057-8D42-EC08-D893F4BE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2581b7e23_0_108:notes">
            <a:extLst>
              <a:ext uri="{FF2B5EF4-FFF2-40B4-BE49-F238E27FC236}">
                <a16:creationId xmlns:a16="http://schemas.microsoft.com/office/drawing/2014/main" id="{8803CDC0-2D50-5F24-3839-86CC54D60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2581b7e23_0_108:notes">
            <a:extLst>
              <a:ext uri="{FF2B5EF4-FFF2-40B4-BE49-F238E27FC236}">
                <a16:creationId xmlns:a16="http://schemas.microsoft.com/office/drawing/2014/main" id="{C062F066-CD3E-51A2-52F1-1721A4E7E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884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05CE437D-B3B2-32CC-C30E-4890C3B3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2581b7e23_0_108:notes">
            <a:extLst>
              <a:ext uri="{FF2B5EF4-FFF2-40B4-BE49-F238E27FC236}">
                <a16:creationId xmlns:a16="http://schemas.microsoft.com/office/drawing/2014/main" id="{A574ED90-19A7-F45E-C714-54C9C27BA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2581b7e23_0_108:notes">
            <a:extLst>
              <a:ext uri="{FF2B5EF4-FFF2-40B4-BE49-F238E27FC236}">
                <a16:creationId xmlns:a16="http://schemas.microsoft.com/office/drawing/2014/main" id="{BF6445D0-0B6C-5EA0-7592-4B9FC54EE9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09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2a81341b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2a81341b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2a81341b2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2a81341b2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2581b7e2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2581b7e2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BFF308FB-436E-C1CB-3474-574003B8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2581b7e23_0_108:notes">
            <a:extLst>
              <a:ext uri="{FF2B5EF4-FFF2-40B4-BE49-F238E27FC236}">
                <a16:creationId xmlns:a16="http://schemas.microsoft.com/office/drawing/2014/main" id="{6E9DD8EC-61A9-7610-F679-20F4A4C94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2581b7e23_0_108:notes">
            <a:extLst>
              <a:ext uri="{FF2B5EF4-FFF2-40B4-BE49-F238E27FC236}">
                <a16:creationId xmlns:a16="http://schemas.microsoft.com/office/drawing/2014/main" id="{D2043C59-384B-5D3E-2B75-D273C087A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139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>
          <a:extLst>
            <a:ext uri="{FF2B5EF4-FFF2-40B4-BE49-F238E27FC236}">
              <a16:creationId xmlns:a16="http://schemas.microsoft.com/office/drawing/2014/main" id="{3CCE1808-A185-913B-CA46-A0371AED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2581b7e23_0_92:notes">
            <a:extLst>
              <a:ext uri="{FF2B5EF4-FFF2-40B4-BE49-F238E27FC236}">
                <a16:creationId xmlns:a16="http://schemas.microsoft.com/office/drawing/2014/main" id="{3DEF660C-C00D-0D81-6583-300D534B3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2581b7e23_0_92:notes">
            <a:extLst>
              <a:ext uri="{FF2B5EF4-FFF2-40B4-BE49-F238E27FC236}">
                <a16:creationId xmlns:a16="http://schemas.microsoft.com/office/drawing/2014/main" id="{13A322AA-6B5F-A497-B5D6-21EBE80B8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359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2581b7e2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2581b7e2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>
          <a:extLst>
            <a:ext uri="{FF2B5EF4-FFF2-40B4-BE49-F238E27FC236}">
              <a16:creationId xmlns:a16="http://schemas.microsoft.com/office/drawing/2014/main" id="{98EB3815-EDDF-18BF-49E8-7E3718D99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2581b7e23_0_92:notes">
            <a:extLst>
              <a:ext uri="{FF2B5EF4-FFF2-40B4-BE49-F238E27FC236}">
                <a16:creationId xmlns:a16="http://schemas.microsoft.com/office/drawing/2014/main" id="{9A84E31D-208D-64B0-6C99-E2EA3889DF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2581b7e23_0_92:notes">
            <a:extLst>
              <a:ext uri="{FF2B5EF4-FFF2-40B4-BE49-F238E27FC236}">
                <a16:creationId xmlns:a16="http://schemas.microsoft.com/office/drawing/2014/main" id="{AF2C8F95-C69B-99EB-7A0D-97FE3C2D8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54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F62F9943-4E09-538C-ED19-3E03F136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2581b7e23_0_108:notes">
            <a:extLst>
              <a:ext uri="{FF2B5EF4-FFF2-40B4-BE49-F238E27FC236}">
                <a16:creationId xmlns:a16="http://schemas.microsoft.com/office/drawing/2014/main" id="{73FCB61B-5C82-F305-4492-844B392CA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2581b7e23_0_108:notes">
            <a:extLst>
              <a:ext uri="{FF2B5EF4-FFF2-40B4-BE49-F238E27FC236}">
                <a16:creationId xmlns:a16="http://schemas.microsoft.com/office/drawing/2014/main" id="{F9256223-14F8-2B82-7543-745B86C41E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049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2E2D7B9E-949D-020A-501D-853960915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2581b7e23_0_108:notes">
            <a:extLst>
              <a:ext uri="{FF2B5EF4-FFF2-40B4-BE49-F238E27FC236}">
                <a16:creationId xmlns:a16="http://schemas.microsoft.com/office/drawing/2014/main" id="{B26083A9-B93E-6A43-EC10-59FCCBD10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2581b7e23_0_108:notes">
            <a:extLst>
              <a:ext uri="{FF2B5EF4-FFF2-40B4-BE49-F238E27FC236}">
                <a16:creationId xmlns:a16="http://schemas.microsoft.com/office/drawing/2014/main" id="{D9C35AED-7964-1AA3-0C6F-17629EE2C4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97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4950" y="1398100"/>
            <a:ext cx="6486900" cy="15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461550"/>
            <a:ext cx="29475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68674" y="-322162"/>
            <a:ext cx="9371984" cy="3960713"/>
            <a:chOff x="-268674" y="-322162"/>
            <a:chExt cx="9371984" cy="396071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25762" y="151638"/>
              <a:ext cx="8692477" cy="1388125"/>
              <a:chOff x="225762" y="151638"/>
              <a:chExt cx="8692477" cy="138812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6955037" y="151638"/>
                <a:ext cx="1963202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 flipH="1">
                <a:off x="225762" y="151638"/>
                <a:ext cx="1963202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Google Shape;1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371875" y="1504250"/>
              <a:ext cx="2700599" cy="50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4">
              <a:alphaModFix/>
            </a:blip>
            <a:srcRect t="53277"/>
            <a:stretch/>
          </p:blipFill>
          <p:spPr>
            <a:xfrm rot="10800000">
              <a:off x="-268674" y="2723000"/>
              <a:ext cx="1861925" cy="91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7192572" y="-370975"/>
              <a:ext cx="1861925" cy="19595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902336" y="2352475"/>
            <a:ext cx="5067600" cy="1047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042402" y="1436575"/>
            <a:ext cx="1995000" cy="915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902324" y="3344388"/>
            <a:ext cx="5067600" cy="375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063350"/>
            <a:ext cx="77040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117372" y="1337863"/>
            <a:ext cx="8848827" cy="2467774"/>
            <a:chOff x="117372" y="1337863"/>
            <a:chExt cx="8848827" cy="2467774"/>
          </a:xfrm>
        </p:grpSpPr>
        <p:pic>
          <p:nvPicPr>
            <p:cNvPr id="29" name="Google Shape;29;p4"/>
            <p:cNvPicPr preferRelativeResize="0"/>
            <p:nvPr/>
          </p:nvPicPr>
          <p:blipFill rotWithShape="1">
            <a:blip r:embed="rId2">
              <a:alphaModFix/>
            </a:blip>
            <a:srcRect b="23112"/>
            <a:stretch/>
          </p:blipFill>
          <p:spPr>
            <a:xfrm rot="-5400000">
              <a:off x="7499961" y="2339387"/>
              <a:ext cx="2467751" cy="46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885049" y="2340284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135550" y="1522704"/>
            <a:ext cx="4872900" cy="15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135550" y="2842638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0000" y="2209200"/>
            <a:ext cx="28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4214900" y="2209200"/>
            <a:ext cx="28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8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4"/>
          </p:nvPr>
        </p:nvSpPr>
        <p:spPr>
          <a:xfrm>
            <a:off x="4214900" y="3942375"/>
            <a:ext cx="28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5" hasCustomPrompt="1"/>
          </p:nvPr>
        </p:nvSpPr>
        <p:spPr>
          <a:xfrm>
            <a:off x="821600" y="1332025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 hasCustomPrompt="1"/>
          </p:nvPr>
        </p:nvSpPr>
        <p:spPr>
          <a:xfrm>
            <a:off x="821600" y="3064618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4316491" y="1332025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8" hasCustomPrompt="1"/>
          </p:nvPr>
        </p:nvSpPr>
        <p:spPr>
          <a:xfrm>
            <a:off x="4316491" y="3064618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9"/>
          </p:nvPr>
        </p:nvSpPr>
        <p:spPr>
          <a:xfrm>
            <a:off x="720000" y="1801116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3"/>
          </p:nvPr>
        </p:nvSpPr>
        <p:spPr>
          <a:xfrm>
            <a:off x="4214891" y="1801116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720000" y="3533776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5"/>
          </p:nvPr>
        </p:nvSpPr>
        <p:spPr>
          <a:xfrm>
            <a:off x="4214891" y="3533776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875350" y="127038"/>
            <a:ext cx="8033701" cy="4846535"/>
            <a:chOff x="875350" y="127038"/>
            <a:chExt cx="8033701" cy="4846535"/>
          </a:xfrm>
        </p:grpSpPr>
        <p:pic>
          <p:nvPicPr>
            <p:cNvPr id="99" name="Google Shape;9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62350" y="4591273"/>
              <a:ext cx="1646700" cy="38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75350" y="127038"/>
              <a:ext cx="797312" cy="185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13"/>
          <p:cNvGrpSpPr/>
          <p:nvPr/>
        </p:nvGrpSpPr>
        <p:grpSpPr>
          <a:xfrm>
            <a:off x="-989124" y="-114101"/>
            <a:ext cx="9926867" cy="5390476"/>
            <a:chOff x="-989124" y="-114101"/>
            <a:chExt cx="9926867" cy="5390476"/>
          </a:xfrm>
        </p:grpSpPr>
        <p:pic>
          <p:nvPicPr>
            <p:cNvPr id="102" name="Google Shape;10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2389" y="3811021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989124" y="-114101"/>
              <a:ext cx="2123360" cy="667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>
            <a:off x="-113450" y="-1649725"/>
            <a:ext cx="9394610" cy="8421100"/>
            <a:chOff x="-113450" y="-1649725"/>
            <a:chExt cx="9394610" cy="8421100"/>
          </a:xfrm>
        </p:grpSpPr>
        <p:grpSp>
          <p:nvGrpSpPr>
            <p:cNvPr id="353" name="Google Shape;353;p35"/>
            <p:cNvGrpSpPr/>
            <p:nvPr/>
          </p:nvGrpSpPr>
          <p:grpSpPr>
            <a:xfrm>
              <a:off x="-113450" y="-1649725"/>
              <a:ext cx="8689100" cy="5214600"/>
              <a:chOff x="-113450" y="-1649725"/>
              <a:chExt cx="8689100" cy="5214600"/>
            </a:xfrm>
          </p:grpSpPr>
          <p:sp>
            <p:nvSpPr>
              <p:cNvPr id="354" name="Google Shape;354;p35"/>
              <p:cNvSpPr/>
              <p:nvPr/>
            </p:nvSpPr>
            <p:spPr>
              <a:xfrm>
                <a:off x="-113450" y="0"/>
                <a:ext cx="363625" cy="3564875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2595" extrusionOk="0">
                    <a:moveTo>
                      <a:pt x="8343" y="-1516"/>
                    </a:moveTo>
                    <a:lnTo>
                      <a:pt x="11756" y="13274"/>
                    </a:lnTo>
                    <a:lnTo>
                      <a:pt x="18393" y="13274"/>
                    </a:lnTo>
                    <a:lnTo>
                      <a:pt x="18393" y="73384"/>
                    </a:lnTo>
                    <a:lnTo>
                      <a:pt x="22888" y="81170"/>
                    </a:lnTo>
                    <a:lnTo>
                      <a:pt x="22888" y="141079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5" name="Google Shape;355;p35"/>
              <p:cNvSpPr/>
              <p:nvPr/>
            </p:nvSpPr>
            <p:spPr>
              <a:xfrm>
                <a:off x="221725" y="-1649725"/>
                <a:ext cx="203525" cy="3086100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123444" extrusionOk="0">
                    <a:moveTo>
                      <a:pt x="3010" y="0"/>
                    </a:moveTo>
                    <a:lnTo>
                      <a:pt x="3010" y="58214"/>
                    </a:lnTo>
                    <a:lnTo>
                      <a:pt x="0" y="63428"/>
                    </a:lnTo>
                    <a:lnTo>
                      <a:pt x="0" y="74522"/>
                    </a:lnTo>
                    <a:lnTo>
                      <a:pt x="8141" y="82664"/>
                    </a:lnTo>
                    <a:lnTo>
                      <a:pt x="8141" y="1234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6" name="Google Shape;356;p35"/>
              <p:cNvSpPr/>
              <p:nvPr/>
            </p:nvSpPr>
            <p:spPr>
              <a:xfrm>
                <a:off x="0" y="237025"/>
                <a:ext cx="8575650" cy="164450"/>
              </a:xfrm>
              <a:custGeom>
                <a:avLst/>
                <a:gdLst/>
                <a:ahLst/>
                <a:cxnLst/>
                <a:rect l="l" t="t" r="r" b="b"/>
                <a:pathLst>
                  <a:path w="343026" h="6578" extrusionOk="0">
                    <a:moveTo>
                      <a:pt x="0" y="0"/>
                    </a:moveTo>
                    <a:lnTo>
                      <a:pt x="59730" y="0"/>
                    </a:lnTo>
                    <a:lnTo>
                      <a:pt x="62166" y="4219"/>
                    </a:lnTo>
                    <a:lnTo>
                      <a:pt x="149801" y="4219"/>
                    </a:lnTo>
                    <a:lnTo>
                      <a:pt x="152197" y="70"/>
                    </a:lnTo>
                    <a:lnTo>
                      <a:pt x="161558" y="70"/>
                    </a:lnTo>
                    <a:lnTo>
                      <a:pt x="165315" y="6578"/>
                    </a:lnTo>
                    <a:lnTo>
                      <a:pt x="320651" y="6578"/>
                    </a:lnTo>
                    <a:lnTo>
                      <a:pt x="329039" y="1735"/>
                    </a:lnTo>
                    <a:lnTo>
                      <a:pt x="343026" y="173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  <p:grpSp>
          <p:nvGrpSpPr>
            <p:cNvPr id="357" name="Google Shape;357;p35"/>
            <p:cNvGrpSpPr/>
            <p:nvPr/>
          </p:nvGrpSpPr>
          <p:grpSpPr>
            <a:xfrm rot="10800000">
              <a:off x="553960" y="1556775"/>
              <a:ext cx="8727200" cy="5214600"/>
              <a:chOff x="-113450" y="-1649725"/>
              <a:chExt cx="8727200" cy="5214600"/>
            </a:xfrm>
          </p:grpSpPr>
          <p:sp>
            <p:nvSpPr>
              <p:cNvPr id="358" name="Google Shape;358;p35"/>
              <p:cNvSpPr/>
              <p:nvPr/>
            </p:nvSpPr>
            <p:spPr>
              <a:xfrm>
                <a:off x="-113450" y="0"/>
                <a:ext cx="363625" cy="3564875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2595" extrusionOk="0">
                    <a:moveTo>
                      <a:pt x="8343" y="-1516"/>
                    </a:moveTo>
                    <a:lnTo>
                      <a:pt x="11756" y="13274"/>
                    </a:lnTo>
                    <a:lnTo>
                      <a:pt x="18393" y="13274"/>
                    </a:lnTo>
                    <a:lnTo>
                      <a:pt x="18393" y="73384"/>
                    </a:lnTo>
                    <a:lnTo>
                      <a:pt x="22888" y="81170"/>
                    </a:lnTo>
                    <a:lnTo>
                      <a:pt x="22888" y="141079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9" name="Google Shape;359;p35"/>
              <p:cNvSpPr/>
              <p:nvPr/>
            </p:nvSpPr>
            <p:spPr>
              <a:xfrm>
                <a:off x="221725" y="-1649725"/>
                <a:ext cx="203525" cy="3086100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123444" extrusionOk="0">
                    <a:moveTo>
                      <a:pt x="3010" y="0"/>
                    </a:moveTo>
                    <a:lnTo>
                      <a:pt x="3010" y="58214"/>
                    </a:lnTo>
                    <a:lnTo>
                      <a:pt x="0" y="63428"/>
                    </a:lnTo>
                    <a:lnTo>
                      <a:pt x="0" y="74522"/>
                    </a:lnTo>
                    <a:lnTo>
                      <a:pt x="8141" y="82664"/>
                    </a:lnTo>
                    <a:lnTo>
                      <a:pt x="8141" y="1234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60" name="Google Shape;360;p35"/>
              <p:cNvSpPr/>
              <p:nvPr/>
            </p:nvSpPr>
            <p:spPr>
              <a:xfrm>
                <a:off x="38100" y="237025"/>
                <a:ext cx="8575650" cy="164450"/>
              </a:xfrm>
              <a:custGeom>
                <a:avLst/>
                <a:gdLst/>
                <a:ahLst/>
                <a:cxnLst/>
                <a:rect l="l" t="t" r="r" b="b"/>
                <a:pathLst>
                  <a:path w="343026" h="6578" extrusionOk="0">
                    <a:moveTo>
                      <a:pt x="0" y="0"/>
                    </a:moveTo>
                    <a:lnTo>
                      <a:pt x="59730" y="0"/>
                    </a:lnTo>
                    <a:lnTo>
                      <a:pt x="62166" y="4219"/>
                    </a:lnTo>
                    <a:lnTo>
                      <a:pt x="149801" y="4219"/>
                    </a:lnTo>
                    <a:lnTo>
                      <a:pt x="152197" y="70"/>
                    </a:lnTo>
                    <a:lnTo>
                      <a:pt x="161558" y="70"/>
                    </a:lnTo>
                    <a:lnTo>
                      <a:pt x="165315" y="6578"/>
                    </a:lnTo>
                    <a:lnTo>
                      <a:pt x="320651" y="6578"/>
                    </a:lnTo>
                    <a:lnTo>
                      <a:pt x="329039" y="1735"/>
                    </a:lnTo>
                    <a:lnTo>
                      <a:pt x="343026" y="173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6"/>
          <p:cNvGrpSpPr/>
          <p:nvPr/>
        </p:nvGrpSpPr>
        <p:grpSpPr>
          <a:xfrm>
            <a:off x="-93668" y="0"/>
            <a:ext cx="9329109" cy="5143497"/>
            <a:chOff x="-93668" y="0"/>
            <a:chExt cx="9329109" cy="5143497"/>
          </a:xfrm>
        </p:grpSpPr>
        <p:grpSp>
          <p:nvGrpSpPr>
            <p:cNvPr id="363" name="Google Shape;363;p36"/>
            <p:cNvGrpSpPr/>
            <p:nvPr/>
          </p:nvGrpSpPr>
          <p:grpSpPr>
            <a:xfrm rot="10800000">
              <a:off x="5592122" y="2697400"/>
              <a:ext cx="3643319" cy="2446097"/>
              <a:chOff x="-93668" y="0"/>
              <a:chExt cx="3643319" cy="2446097"/>
            </a:xfrm>
          </p:grpSpPr>
          <p:grpSp>
            <p:nvGrpSpPr>
              <p:cNvPr id="364" name="Google Shape;364;p36"/>
              <p:cNvGrpSpPr/>
              <p:nvPr/>
            </p:nvGrpSpPr>
            <p:grpSpPr>
              <a:xfrm rot="5400000">
                <a:off x="-1020033" y="926370"/>
                <a:ext cx="2446091" cy="593362"/>
                <a:chOff x="162825" y="4587541"/>
                <a:chExt cx="1763711" cy="427833"/>
              </a:xfrm>
            </p:grpSpPr>
            <p:pic>
              <p:nvPicPr>
                <p:cNvPr id="365" name="Google Shape;365;p36"/>
                <p:cNvPicPr preferRelativeResize="0"/>
                <p:nvPr/>
              </p:nvPicPr>
              <p:blipFill>
                <a:blip r:embed="rId2">
                  <a:alphaModFix amt="46000"/>
                </a:blip>
                <a:stretch>
                  <a:fillRect/>
                </a:stretch>
              </p:blipFill>
              <p:spPr>
                <a:xfrm>
                  <a:off x="162825" y="4648923"/>
                  <a:ext cx="1578400" cy="366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6" name="Google Shape;366;p3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19963" y="4758475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7" name="Google Shape;367;p36"/>
                <p:cNvPicPr preferRelativeResize="0"/>
                <p:nvPr/>
              </p:nvPicPr>
              <p:blipFill>
                <a:blip r:embed="rId2">
                  <a:alphaModFix amt="88000"/>
                </a:blip>
                <a:stretch>
                  <a:fillRect/>
                </a:stretch>
              </p:blipFill>
              <p:spPr>
                <a:xfrm>
                  <a:off x="440163" y="4587541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8" name="Google Shape;368;p36"/>
              <p:cNvGrpSpPr/>
              <p:nvPr/>
            </p:nvGrpSpPr>
            <p:grpSpPr>
              <a:xfrm rot="10800000">
                <a:off x="0" y="0"/>
                <a:ext cx="3549651" cy="387101"/>
                <a:chOff x="3124200" y="4610350"/>
                <a:chExt cx="3549651" cy="387101"/>
              </a:xfrm>
            </p:grpSpPr>
            <p:pic>
              <p:nvPicPr>
                <p:cNvPr id="369" name="Google Shape;369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58031" b="6290"/>
                <a:stretch/>
              </p:blipFill>
              <p:spPr>
                <a:xfrm>
                  <a:off x="4245892" y="4610350"/>
                  <a:ext cx="2427959" cy="387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0" name="Google Shape;370;p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3295" t="76293"/>
                <a:stretch/>
              </p:blipFill>
              <p:spPr>
                <a:xfrm rot="10800000">
                  <a:off x="3124200" y="4639375"/>
                  <a:ext cx="1505849" cy="32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71" name="Google Shape;371;p36"/>
            <p:cNvGrpSpPr/>
            <p:nvPr/>
          </p:nvGrpSpPr>
          <p:grpSpPr>
            <a:xfrm>
              <a:off x="-93668" y="0"/>
              <a:ext cx="3643319" cy="2446097"/>
              <a:chOff x="-93668" y="0"/>
              <a:chExt cx="3643319" cy="2446097"/>
            </a:xfrm>
          </p:grpSpPr>
          <p:grpSp>
            <p:nvGrpSpPr>
              <p:cNvPr id="372" name="Google Shape;372;p36"/>
              <p:cNvGrpSpPr/>
              <p:nvPr/>
            </p:nvGrpSpPr>
            <p:grpSpPr>
              <a:xfrm rot="5400000">
                <a:off x="-1020033" y="926370"/>
                <a:ext cx="2446091" cy="593362"/>
                <a:chOff x="162825" y="4587541"/>
                <a:chExt cx="1763711" cy="427833"/>
              </a:xfrm>
            </p:grpSpPr>
            <p:pic>
              <p:nvPicPr>
                <p:cNvPr id="373" name="Google Shape;373;p36"/>
                <p:cNvPicPr preferRelativeResize="0"/>
                <p:nvPr/>
              </p:nvPicPr>
              <p:blipFill>
                <a:blip r:embed="rId2">
                  <a:alphaModFix amt="46000"/>
                </a:blip>
                <a:stretch>
                  <a:fillRect/>
                </a:stretch>
              </p:blipFill>
              <p:spPr>
                <a:xfrm>
                  <a:off x="162825" y="4648923"/>
                  <a:ext cx="1578400" cy="366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4" name="Google Shape;374;p3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19963" y="4758475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75;p36"/>
                <p:cNvPicPr preferRelativeResize="0"/>
                <p:nvPr/>
              </p:nvPicPr>
              <p:blipFill>
                <a:blip r:embed="rId2">
                  <a:alphaModFix amt="88000"/>
                </a:blip>
                <a:stretch>
                  <a:fillRect/>
                </a:stretch>
              </p:blipFill>
              <p:spPr>
                <a:xfrm>
                  <a:off x="440163" y="4587541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6" name="Google Shape;376;p36"/>
              <p:cNvGrpSpPr/>
              <p:nvPr/>
            </p:nvGrpSpPr>
            <p:grpSpPr>
              <a:xfrm rot="10800000">
                <a:off x="0" y="0"/>
                <a:ext cx="3549651" cy="387101"/>
                <a:chOff x="3124200" y="4610350"/>
                <a:chExt cx="3549651" cy="387101"/>
              </a:xfrm>
            </p:grpSpPr>
            <p:pic>
              <p:nvPicPr>
                <p:cNvPr id="377" name="Google Shape;377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58031" b="6290"/>
                <a:stretch/>
              </p:blipFill>
              <p:spPr>
                <a:xfrm>
                  <a:off x="4245892" y="4610350"/>
                  <a:ext cx="2427959" cy="387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8" name="Google Shape;378;p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3295" t="76293"/>
                <a:stretch/>
              </p:blipFill>
              <p:spPr>
                <a:xfrm rot="10800000">
                  <a:off x="3124200" y="4639375"/>
                  <a:ext cx="1505849" cy="32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79" name="Google Shape;379;p36"/>
          <p:cNvSpPr/>
          <p:nvPr/>
        </p:nvSpPr>
        <p:spPr>
          <a:xfrm>
            <a:off x="175255" y="182850"/>
            <a:ext cx="8793600" cy="477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81" r:id="rId7"/>
    <p:sldLayoutId id="214748368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0"/>
          <p:cNvPicPr preferRelativeResize="0"/>
          <p:nvPr/>
        </p:nvPicPr>
        <p:blipFill rotWithShape="1">
          <a:blip r:embed="rId3">
            <a:alphaModFix/>
          </a:blip>
          <a:srcRect l="2123" b="9502"/>
          <a:stretch/>
        </p:blipFill>
        <p:spPr>
          <a:xfrm>
            <a:off x="0" y="3692921"/>
            <a:ext cx="4304653" cy="14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 t="19097" r="5042" b="2954"/>
          <a:stretch/>
        </p:blipFill>
        <p:spPr>
          <a:xfrm>
            <a:off x="1550812" y="2512851"/>
            <a:ext cx="3716124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330534" y="3571446"/>
            <a:ext cx="456876" cy="2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0"/>
          <p:cNvSpPr txBox="1">
            <a:spLocks noGrp="1"/>
          </p:cNvSpPr>
          <p:nvPr>
            <p:ph type="ctrTitle"/>
          </p:nvPr>
        </p:nvSpPr>
        <p:spPr>
          <a:xfrm>
            <a:off x="679770" y="891708"/>
            <a:ext cx="6499761" cy="14552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 dirty="0"/>
              <a:t>AUTOMATIC NUMBER PLATE </a:t>
            </a:r>
            <a:r>
              <a:rPr lang="de" sz="4800" dirty="0">
                <a:solidFill>
                  <a:schemeClr val="accent2"/>
                </a:solidFill>
              </a:rPr>
              <a:t>REGCONITION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5" name="Google Shape;410;p42">
            <a:extLst>
              <a:ext uri="{FF2B5EF4-FFF2-40B4-BE49-F238E27FC236}">
                <a16:creationId xmlns:a16="http://schemas.microsoft.com/office/drawing/2014/main" id="{234096DA-050C-904B-35A9-3F47F8B4D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43792" y="3471701"/>
            <a:ext cx="1900186" cy="508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 dirty="0"/>
              <a:t>*TÊN NHÓM*</a:t>
            </a: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7FF752EF-CB74-2D52-EC51-CEED0F1B4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823C0979-94DA-28F2-1098-84EB0B3342F3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4271617" y="370088"/>
            <a:ext cx="3695091" cy="47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QUY TRÌNH THỰC HIỆN</a:t>
            </a:r>
            <a:endParaRPr sz="2400" dirty="0"/>
          </a:p>
        </p:txBody>
      </p:sp>
      <p:sp>
        <p:nvSpPr>
          <p:cNvPr id="415" name="Google Shape;415;p42">
            <a:extLst>
              <a:ext uri="{FF2B5EF4-FFF2-40B4-BE49-F238E27FC236}">
                <a16:creationId xmlns:a16="http://schemas.microsoft.com/office/drawing/2014/main" id="{C9AEEDA0-1193-00D2-AC02-4A526F145949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966708" y="317080"/>
            <a:ext cx="733322" cy="473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03</a:t>
            </a:r>
            <a:endParaRPr sz="2800" dirty="0"/>
          </a:p>
        </p:txBody>
      </p:sp>
      <p:sp>
        <p:nvSpPr>
          <p:cNvPr id="2" name="Google Shape;414;p42">
            <a:extLst>
              <a:ext uri="{FF2B5EF4-FFF2-40B4-BE49-F238E27FC236}">
                <a16:creationId xmlns:a16="http://schemas.microsoft.com/office/drawing/2014/main" id="{3D870628-D01C-DBB8-FFA2-F3A6655C5BA1}"/>
              </a:ext>
            </a:extLst>
          </p:cNvPr>
          <p:cNvSpPr txBox="1">
            <a:spLocks/>
          </p:cNvSpPr>
          <p:nvPr/>
        </p:nvSpPr>
        <p:spPr>
          <a:xfrm>
            <a:off x="-69906" y="802647"/>
            <a:ext cx="77156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r"/>
            <a:r>
              <a:rPr lang="en-US" sz="2000" dirty="0"/>
              <a:t>3.2 – </a:t>
            </a:r>
            <a:r>
              <a:rPr lang="vi-VN" sz="2000" dirty="0"/>
              <a:t>Huấn luyện mô hình phát hiện đối tượng</a:t>
            </a:r>
            <a:r>
              <a:rPr lang="en-US" sz="2000" dirty="0"/>
              <a:t> (Object Detection)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8469A-B57E-BE4E-925D-BD187197C991}"/>
              </a:ext>
            </a:extLst>
          </p:cNvPr>
          <p:cNvSpPr txBox="1"/>
          <p:nvPr/>
        </p:nvSpPr>
        <p:spPr>
          <a:xfrm>
            <a:off x="640062" y="1511692"/>
            <a:ext cx="7863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khi gán nhãn hình ảnh, chúng ta sẽ tiến hành tiền xử lý dữ liệu, xây dựng và huấn luyện mô hình phát hiện đối tượng (</a:t>
            </a:r>
            <a:r>
              <a:rPr lang="vi-VN" sz="1800" dirty="0" err="1">
                <a:latin typeface="Archivo" panose="020B0604020202020204" charset="0"/>
                <a:cs typeface="Archivo" panose="020B0604020202020204" charset="0"/>
              </a:rPr>
              <a:t>Object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vi-VN" sz="1800" dirty="0" err="1">
                <a:latin typeface="Archivo" panose="020B0604020202020204" charset="0"/>
                <a:cs typeface="Archivo" panose="020B0604020202020204" charset="0"/>
              </a:rPr>
              <a:t>Detection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) học sâu bằng </a:t>
            </a:r>
            <a:r>
              <a:rPr lang="vi-VN" sz="18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TensorFlow</a:t>
            </a:r>
            <a:r>
              <a:rPr lang="vi-VN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 2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, sử dụng mô hình </a:t>
            </a:r>
            <a:r>
              <a:rPr lang="vi-VN" sz="18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Inception</a:t>
            </a:r>
            <a:r>
              <a:rPr lang="vi-VN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vi-VN" sz="18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Resnet</a:t>
            </a:r>
            <a:r>
              <a:rPr lang="vi-VN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 V2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. </a:t>
            </a:r>
            <a:endParaRPr lang="en-US" sz="1800" dirty="0">
              <a:latin typeface="Archivo" panose="020B0604020202020204" charset="0"/>
              <a:cs typeface="Archivo" panose="020B0604020202020204" charset="0"/>
            </a:endParaRPr>
          </a:p>
        </p:txBody>
      </p:sp>
      <p:pic>
        <p:nvPicPr>
          <p:cNvPr id="6" name="Picture 5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DDDD65B-767F-F073-A97E-0995A0C4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17" y="2618477"/>
            <a:ext cx="7558966" cy="1865514"/>
          </a:xfrm>
          <a:prstGeom prst="rect">
            <a:avLst/>
          </a:prstGeom>
        </p:spPr>
      </p:pic>
      <p:sp>
        <p:nvSpPr>
          <p:cNvPr id="8" name="Google Shape;414;p42">
            <a:extLst>
              <a:ext uri="{FF2B5EF4-FFF2-40B4-BE49-F238E27FC236}">
                <a16:creationId xmlns:a16="http://schemas.microsoft.com/office/drawing/2014/main" id="{3FB53B88-A1BB-E3DA-AAA3-1057ADA84E73}"/>
              </a:ext>
            </a:extLst>
          </p:cNvPr>
          <p:cNvSpPr txBox="1">
            <a:spLocks/>
          </p:cNvSpPr>
          <p:nvPr/>
        </p:nvSpPr>
        <p:spPr>
          <a:xfrm>
            <a:off x="9166166" y="679035"/>
            <a:ext cx="496910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sz="2000" dirty="0"/>
              <a:t>3.1 – Thu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lí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B4B85-F9EF-524C-0D1A-992DB9922030}"/>
              </a:ext>
            </a:extLst>
          </p:cNvPr>
          <p:cNvSpPr txBox="1"/>
          <p:nvPr/>
        </p:nvSpPr>
        <p:spPr>
          <a:xfrm>
            <a:off x="9636596" y="1191069"/>
            <a:ext cx="7181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Đầu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tiên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chúng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ta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thu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thập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. </a:t>
            </a:r>
          </a:p>
          <a:p>
            <a:pPr algn="just"/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đó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cần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gán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nhãn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cho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các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phát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hiện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biển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số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bằng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công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cụ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gán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nhãn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(</a:t>
            </a:r>
            <a:r>
              <a:rPr lang="en-US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Image Annotation Tool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trên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Github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)</a:t>
            </a:r>
          </a:p>
        </p:txBody>
      </p:sp>
      <p:sp>
        <p:nvSpPr>
          <p:cNvPr id="10" name="Google Shape;414;p42">
            <a:extLst>
              <a:ext uri="{FF2B5EF4-FFF2-40B4-BE49-F238E27FC236}">
                <a16:creationId xmlns:a16="http://schemas.microsoft.com/office/drawing/2014/main" id="{B8F14AB7-4846-F7D2-C032-F7CE2C34D6BF}"/>
              </a:ext>
            </a:extLst>
          </p:cNvPr>
          <p:cNvSpPr txBox="1">
            <a:spLocks/>
          </p:cNvSpPr>
          <p:nvPr/>
        </p:nvSpPr>
        <p:spPr>
          <a:xfrm>
            <a:off x="-8387931" y="857904"/>
            <a:ext cx="610580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r"/>
            <a:r>
              <a:rPr lang="en-US" sz="2000" dirty="0"/>
              <a:t>3.3 – </a:t>
            </a:r>
            <a:r>
              <a:rPr lang="en-US" sz="2000" dirty="0" err="1"/>
              <a:t>Trích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vùng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 (ROI)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ký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quang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(OCR)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263815-2FAD-39E8-B301-667457BA5D82}"/>
              </a:ext>
            </a:extLst>
          </p:cNvPr>
          <p:cNvSpPr txBox="1"/>
          <p:nvPr/>
        </p:nvSpPr>
        <p:spPr>
          <a:xfrm>
            <a:off x="-7880145" y="1527014"/>
            <a:ext cx="7959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Khi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đã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hoàn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thành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quá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trình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huấn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luyện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mô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phát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hiện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đối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tượng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chúng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ta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sử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dụng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mô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này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cắt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phần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chứa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biển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số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xe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được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gọi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là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"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vùng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quan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tâm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" (Region of Interest - ROI). </a:t>
            </a:r>
          </a:p>
          <a:p>
            <a:pPr algn="just"/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đó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, ROI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được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gửi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đến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API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nhận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diện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ký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tự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quang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học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(Optical Character Recognition - OCR) Tesseract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trong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Python (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PyTesseract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)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trích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xuất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văn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bản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từ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. </a:t>
            </a:r>
          </a:p>
        </p:txBody>
      </p:sp>
      <p:pic>
        <p:nvPicPr>
          <p:cNvPr id="12" name="Picture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04DCBF0-917D-C3D1-AE81-C93D9650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14504" y="2571750"/>
            <a:ext cx="7375301" cy="21334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DB8DA8-5F3F-ED90-7A73-4F1E5F20B720}"/>
              </a:ext>
            </a:extLst>
          </p:cNvPr>
          <p:cNvSpPr txBox="1"/>
          <p:nvPr/>
        </p:nvSpPr>
        <p:spPr>
          <a:xfrm>
            <a:off x="9113095" y="1560682"/>
            <a:ext cx="26725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Đầu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tiên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chúng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ta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thu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thập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. </a:t>
            </a:r>
          </a:p>
          <a:p>
            <a:pPr algn="just"/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đó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cần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gán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nhãn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cho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các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phát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hiện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biển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số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bằng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công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cụ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gán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nhãn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(</a:t>
            </a:r>
            <a:r>
              <a:rPr lang="en-US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Image Annotation Tool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trên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Github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FFF7D9B-D40A-2D2C-FFF5-1344E7EE7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701" y="1426533"/>
            <a:ext cx="4640470" cy="290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885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F7B42BC6-A8AB-8C86-2734-B8A08F14B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3BCEE516-D155-9978-E3A3-725994580776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4271617" y="370088"/>
            <a:ext cx="3695091" cy="47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QUY TRÌNH THỰC HIỆN</a:t>
            </a:r>
            <a:endParaRPr sz="2400" dirty="0"/>
          </a:p>
        </p:txBody>
      </p:sp>
      <p:sp>
        <p:nvSpPr>
          <p:cNvPr id="415" name="Google Shape;415;p42">
            <a:extLst>
              <a:ext uri="{FF2B5EF4-FFF2-40B4-BE49-F238E27FC236}">
                <a16:creationId xmlns:a16="http://schemas.microsoft.com/office/drawing/2014/main" id="{02BE0532-0C15-57AD-DAF7-035F428ACC7B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966708" y="317080"/>
            <a:ext cx="733322" cy="473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03</a:t>
            </a:r>
            <a:endParaRPr sz="2800" dirty="0"/>
          </a:p>
        </p:txBody>
      </p:sp>
      <p:sp>
        <p:nvSpPr>
          <p:cNvPr id="2" name="Google Shape;414;p42">
            <a:extLst>
              <a:ext uri="{FF2B5EF4-FFF2-40B4-BE49-F238E27FC236}">
                <a16:creationId xmlns:a16="http://schemas.microsoft.com/office/drawing/2014/main" id="{D9098AA6-FA23-E24A-90EE-A0A05F5C4397}"/>
              </a:ext>
            </a:extLst>
          </p:cNvPr>
          <p:cNvSpPr txBox="1">
            <a:spLocks/>
          </p:cNvSpPr>
          <p:nvPr/>
        </p:nvSpPr>
        <p:spPr>
          <a:xfrm>
            <a:off x="84641" y="857904"/>
            <a:ext cx="610580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r"/>
            <a:r>
              <a:rPr lang="en-US" sz="2000" dirty="0"/>
              <a:t>3.3 – </a:t>
            </a:r>
            <a:r>
              <a:rPr lang="en-US" sz="2000" dirty="0" err="1"/>
              <a:t>Trích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vùng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 (ROI)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ký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quang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(OCR)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79C08-751D-4F33-A861-B47B5DB3A4A3}"/>
              </a:ext>
            </a:extLst>
          </p:cNvPr>
          <p:cNvSpPr txBox="1"/>
          <p:nvPr/>
        </p:nvSpPr>
        <p:spPr>
          <a:xfrm>
            <a:off x="592427" y="1527014"/>
            <a:ext cx="7959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Khi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đã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hoàn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thành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quá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trình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huấn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luyện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mô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phát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hiện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đối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tượng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chúng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ta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sử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dụng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mô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này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cắt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phần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chứa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biển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số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xe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được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gọi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là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"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vùng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quan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tâm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" (Region of Interest - ROI). </a:t>
            </a:r>
          </a:p>
          <a:p>
            <a:pPr algn="just"/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đó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, ROI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được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gửi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đến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API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nhận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diện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ký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tự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quang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học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(Optical Character Recognition - OCR) Tesseract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trong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Python (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PyTesseract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)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trích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xuất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văn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bản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từ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. </a:t>
            </a:r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F90D7FE-D216-3E1A-B259-8334BAD1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68" y="2571750"/>
            <a:ext cx="7375301" cy="2133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6551F-B00D-9593-48F3-59499BA58312}"/>
              </a:ext>
            </a:extLst>
          </p:cNvPr>
          <p:cNvSpPr txBox="1"/>
          <p:nvPr/>
        </p:nvSpPr>
        <p:spPr>
          <a:xfrm>
            <a:off x="9224506" y="1511692"/>
            <a:ext cx="7863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khi gán nhãn hình ảnh, chúng ta sẽ tiến hành tiền xử lý dữ liệu, xây dựng và huấn luyện mô hình phát hiện đối tượng (</a:t>
            </a:r>
            <a:r>
              <a:rPr lang="vi-VN" sz="1800" dirty="0" err="1">
                <a:latin typeface="Archivo" panose="020B0604020202020204" charset="0"/>
                <a:cs typeface="Archivo" panose="020B0604020202020204" charset="0"/>
              </a:rPr>
              <a:t>Object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vi-VN" sz="1800" dirty="0" err="1">
                <a:latin typeface="Archivo" panose="020B0604020202020204" charset="0"/>
                <a:cs typeface="Archivo" panose="020B0604020202020204" charset="0"/>
              </a:rPr>
              <a:t>Detection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) học sâu bằng </a:t>
            </a:r>
            <a:r>
              <a:rPr lang="vi-VN" sz="18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TensorFlow</a:t>
            </a:r>
            <a:r>
              <a:rPr lang="vi-VN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 2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, sử dụng mô hình </a:t>
            </a:r>
            <a:r>
              <a:rPr lang="vi-VN" sz="18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Inception</a:t>
            </a:r>
            <a:r>
              <a:rPr lang="vi-VN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vi-VN" sz="18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Resnet</a:t>
            </a:r>
            <a:r>
              <a:rPr lang="vi-VN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 V2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. </a:t>
            </a:r>
            <a:endParaRPr lang="en-US" sz="1800" dirty="0">
              <a:latin typeface="Archivo" panose="020B0604020202020204" charset="0"/>
              <a:cs typeface="Archivo" panose="020B0604020202020204" charset="0"/>
            </a:endParaRPr>
          </a:p>
        </p:txBody>
      </p:sp>
      <p:pic>
        <p:nvPicPr>
          <p:cNvPr id="9" name="Picture 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F1F5D415-55B7-4D1E-0FE5-472588274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961" y="2618477"/>
            <a:ext cx="7558966" cy="1865514"/>
          </a:xfrm>
          <a:prstGeom prst="rect">
            <a:avLst/>
          </a:prstGeom>
        </p:spPr>
      </p:pic>
      <p:sp>
        <p:nvSpPr>
          <p:cNvPr id="10" name="Google Shape;414;p42">
            <a:extLst>
              <a:ext uri="{FF2B5EF4-FFF2-40B4-BE49-F238E27FC236}">
                <a16:creationId xmlns:a16="http://schemas.microsoft.com/office/drawing/2014/main" id="{DBA43D77-E4CB-7A4C-7715-2EF829BC8A6F}"/>
              </a:ext>
            </a:extLst>
          </p:cNvPr>
          <p:cNvSpPr txBox="1">
            <a:spLocks/>
          </p:cNvSpPr>
          <p:nvPr/>
        </p:nvSpPr>
        <p:spPr>
          <a:xfrm>
            <a:off x="-8331738" y="696618"/>
            <a:ext cx="610580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sz="2000" dirty="0"/>
              <a:t>3.4 –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Pipeline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sâu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7C93C-61C6-DA6D-BCC5-5B92EB69FA6B}"/>
              </a:ext>
            </a:extLst>
          </p:cNvPr>
          <p:cNvSpPr txBox="1"/>
          <p:nvPr/>
        </p:nvSpPr>
        <p:spPr>
          <a:xfrm>
            <a:off x="-8289167" y="1623931"/>
            <a:ext cx="317519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Cuối cùng, chúng ta sẽ kết hợp tất cả các bước lại và xây dựng một mô hình </a:t>
            </a:r>
            <a:r>
              <a:rPr lang="vi-VN" sz="1600" dirty="0" err="1">
                <a:latin typeface="Archivo" panose="020B0604020202020204" charset="0"/>
                <a:cs typeface="Archivo" panose="020B0604020202020204" charset="0"/>
              </a:rPr>
              <a:t>Pipeline</a:t>
            </a:r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 học sâu hoàn chỉnh. Trong </a:t>
            </a:r>
            <a:r>
              <a:rPr lang="vi-VN" sz="1600" dirty="0" err="1">
                <a:latin typeface="Archivo" panose="020B0604020202020204" charset="0"/>
                <a:cs typeface="Archivo" panose="020B0604020202020204" charset="0"/>
              </a:rPr>
              <a:t>module</a:t>
            </a:r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 cuối cùng, bạn sẽ học cách tạo một dự án ứng dụng </a:t>
            </a:r>
            <a:r>
              <a:rPr lang="vi-VN" sz="1600" dirty="0" err="1">
                <a:latin typeface="Archivo" panose="020B0604020202020204" charset="0"/>
                <a:cs typeface="Archivo" panose="020B0604020202020204" charset="0"/>
              </a:rPr>
              <a:t>web</a:t>
            </a:r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 sử dụng </a:t>
            </a:r>
            <a:r>
              <a:rPr lang="vi-VN" sz="16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FLASK </a:t>
            </a:r>
            <a:r>
              <a:rPr lang="vi-VN" sz="16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Python</a:t>
            </a:r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. Khi đó, ứng dụng của chúng ta sẽ sẵn sàng!</a:t>
            </a:r>
            <a:endParaRPr lang="en-US" sz="1600" dirty="0">
              <a:latin typeface="Archivo" panose="020B0604020202020204" charset="0"/>
              <a:cs typeface="Archivo" panose="020B0604020202020204" charset="0"/>
            </a:endParaRPr>
          </a:p>
        </p:txBody>
      </p:sp>
      <p:pic>
        <p:nvPicPr>
          <p:cNvPr id="12" name="Picture 2" descr="No description available.">
            <a:extLst>
              <a:ext uri="{FF2B5EF4-FFF2-40B4-BE49-F238E27FC236}">
                <a16:creationId xmlns:a16="http://schemas.microsoft.com/office/drawing/2014/main" id="{E93734B8-76C8-D89C-3368-B49370E4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0767" y="1372837"/>
            <a:ext cx="4806484" cy="256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14;p42">
            <a:extLst>
              <a:ext uri="{FF2B5EF4-FFF2-40B4-BE49-F238E27FC236}">
                <a16:creationId xmlns:a16="http://schemas.microsoft.com/office/drawing/2014/main" id="{2BE3693C-C413-549F-EE4C-2CA1BF74C2A5}"/>
              </a:ext>
            </a:extLst>
          </p:cNvPr>
          <p:cNvSpPr txBox="1">
            <a:spLocks/>
          </p:cNvSpPr>
          <p:nvPr/>
        </p:nvSpPr>
        <p:spPr>
          <a:xfrm>
            <a:off x="8331988" y="802647"/>
            <a:ext cx="77156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r"/>
            <a:r>
              <a:rPr lang="en-US" sz="2000" dirty="0"/>
              <a:t>3.2 – </a:t>
            </a:r>
            <a:r>
              <a:rPr lang="vi-VN" sz="2000" dirty="0"/>
              <a:t>Huấn luyện mô hình phát hiện đối tượng</a:t>
            </a:r>
            <a:r>
              <a:rPr lang="en-US" sz="2000" dirty="0"/>
              <a:t> (Object Detection)</a:t>
            </a:r>
          </a:p>
        </p:txBody>
      </p:sp>
    </p:spTree>
    <p:extLst>
      <p:ext uri="{BB962C8B-B14F-4D97-AF65-F5344CB8AC3E}">
        <p14:creationId xmlns:p14="http://schemas.microsoft.com/office/powerpoint/2010/main" val="1232009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CB5C9DD5-1490-7572-5538-66DFBD6DC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2B2DD7AB-0681-9DA2-8C7E-F37A06C4916E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4271617" y="370088"/>
            <a:ext cx="3695091" cy="47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QUY TRÌNH THỰC HIỆN</a:t>
            </a:r>
            <a:endParaRPr sz="2400" dirty="0"/>
          </a:p>
        </p:txBody>
      </p:sp>
      <p:sp>
        <p:nvSpPr>
          <p:cNvPr id="415" name="Google Shape;415;p42">
            <a:extLst>
              <a:ext uri="{FF2B5EF4-FFF2-40B4-BE49-F238E27FC236}">
                <a16:creationId xmlns:a16="http://schemas.microsoft.com/office/drawing/2014/main" id="{52289991-1AC4-318C-5094-7F5E3716A645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966708" y="317080"/>
            <a:ext cx="733322" cy="473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03</a:t>
            </a:r>
            <a:endParaRPr sz="2800" dirty="0"/>
          </a:p>
        </p:txBody>
      </p:sp>
      <p:sp>
        <p:nvSpPr>
          <p:cNvPr id="2" name="Google Shape;414;p42">
            <a:extLst>
              <a:ext uri="{FF2B5EF4-FFF2-40B4-BE49-F238E27FC236}">
                <a16:creationId xmlns:a16="http://schemas.microsoft.com/office/drawing/2014/main" id="{0C820407-488E-740C-C8B2-B913BA78153D}"/>
              </a:ext>
            </a:extLst>
          </p:cNvPr>
          <p:cNvSpPr txBox="1">
            <a:spLocks/>
          </p:cNvSpPr>
          <p:nvPr/>
        </p:nvSpPr>
        <p:spPr>
          <a:xfrm>
            <a:off x="485392" y="696618"/>
            <a:ext cx="610580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sz="2000" dirty="0"/>
              <a:t>3.4 –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Pipeline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sâu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977B6-241A-E648-0F9F-B7E844ACEDD6}"/>
              </a:ext>
            </a:extLst>
          </p:cNvPr>
          <p:cNvSpPr txBox="1"/>
          <p:nvPr/>
        </p:nvSpPr>
        <p:spPr>
          <a:xfrm>
            <a:off x="527963" y="1623931"/>
            <a:ext cx="317519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Cuối cùng, chúng ta sẽ kết hợp tất cả các bước lại và xây dựng một mô hình </a:t>
            </a:r>
            <a:r>
              <a:rPr lang="vi-VN" sz="1600" dirty="0" err="1">
                <a:latin typeface="Archivo" panose="020B0604020202020204" charset="0"/>
                <a:cs typeface="Archivo" panose="020B0604020202020204" charset="0"/>
              </a:rPr>
              <a:t>Pipeline</a:t>
            </a:r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 học sâu hoàn chỉnh. Trong </a:t>
            </a:r>
            <a:r>
              <a:rPr lang="vi-VN" sz="1600" dirty="0" err="1">
                <a:latin typeface="Archivo" panose="020B0604020202020204" charset="0"/>
                <a:cs typeface="Archivo" panose="020B0604020202020204" charset="0"/>
              </a:rPr>
              <a:t>module</a:t>
            </a:r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 cuối cùng, bạn sẽ học cách tạo một dự án ứng dụng </a:t>
            </a:r>
            <a:r>
              <a:rPr lang="vi-VN" sz="1600" dirty="0" err="1">
                <a:latin typeface="Archivo" panose="020B0604020202020204" charset="0"/>
                <a:cs typeface="Archivo" panose="020B0604020202020204" charset="0"/>
              </a:rPr>
              <a:t>web</a:t>
            </a:r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 sử dụng </a:t>
            </a:r>
            <a:r>
              <a:rPr lang="vi-VN" sz="16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FLASK </a:t>
            </a:r>
            <a:r>
              <a:rPr lang="vi-VN" sz="16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Python</a:t>
            </a:r>
            <a:r>
              <a:rPr lang="vi-VN" sz="1600" dirty="0">
                <a:latin typeface="Archivo" panose="020B0604020202020204" charset="0"/>
                <a:cs typeface="Archivo" panose="020B0604020202020204" charset="0"/>
              </a:rPr>
              <a:t>. Khi đó, ứng dụng của chúng ta sẽ sẵn sàng!</a:t>
            </a:r>
            <a:endParaRPr lang="en-US" sz="1600" dirty="0">
              <a:latin typeface="Archivo" panose="020B0604020202020204" charset="0"/>
              <a:cs typeface="Archivo" panose="020B0604020202020204" charset="0"/>
            </a:endParaRP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06298C6D-EC95-3497-41A6-F5ACB9C7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363" y="1372837"/>
            <a:ext cx="4806484" cy="256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8D1AA2CF-E80C-9CA2-59BB-F1679749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08" y="5250065"/>
            <a:ext cx="5198772" cy="276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14;p42">
            <a:extLst>
              <a:ext uri="{FF2B5EF4-FFF2-40B4-BE49-F238E27FC236}">
                <a16:creationId xmlns:a16="http://schemas.microsoft.com/office/drawing/2014/main" id="{BC45922D-0C64-8F0F-85ED-9A3B48E8CB86}"/>
              </a:ext>
            </a:extLst>
          </p:cNvPr>
          <p:cNvSpPr txBox="1">
            <a:spLocks/>
          </p:cNvSpPr>
          <p:nvPr/>
        </p:nvSpPr>
        <p:spPr>
          <a:xfrm>
            <a:off x="8630572" y="857904"/>
            <a:ext cx="610580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r"/>
            <a:r>
              <a:rPr lang="en-US" sz="2000" dirty="0"/>
              <a:t>3.3 – </a:t>
            </a:r>
            <a:r>
              <a:rPr lang="en-US" sz="2000" dirty="0" err="1"/>
              <a:t>Trích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vùng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 (ROI)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ký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quang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(OCR)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64499-6D8E-ECB0-4DF6-FF3647D5333E}"/>
              </a:ext>
            </a:extLst>
          </p:cNvPr>
          <p:cNvSpPr txBox="1"/>
          <p:nvPr/>
        </p:nvSpPr>
        <p:spPr>
          <a:xfrm>
            <a:off x="9138358" y="1527014"/>
            <a:ext cx="7959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Khi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đã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hoàn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thành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quá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trình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huấn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luyện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mô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phát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hiện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đối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tượng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chúng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ta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sử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dụng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mô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này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cắt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phần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chứa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biển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số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xe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được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gọi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là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"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vùng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quan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tâm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" (Region of Interest - ROI). </a:t>
            </a:r>
          </a:p>
          <a:p>
            <a:pPr algn="just"/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đó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, ROI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được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gửi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đến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API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nhận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diện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ký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tự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quang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học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(Optical Character Recognition - OCR) Tesseract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trong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Python (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PyTesseract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)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trích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xuất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văn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bản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từ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. </a:t>
            </a: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D2D0CE3-5420-511E-3325-2F7A5083D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999" y="2571750"/>
            <a:ext cx="7375301" cy="21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0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3131516" y="218986"/>
            <a:ext cx="4872900" cy="15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7200" dirty="0"/>
              <a:t>KẾT QUẢ</a:t>
            </a:r>
            <a:endParaRPr sz="7200" dirty="0"/>
          </a:p>
        </p:txBody>
      </p:sp>
      <p:grpSp>
        <p:nvGrpSpPr>
          <p:cNvPr id="427" name="Google Shape;427;p43"/>
          <p:cNvGrpSpPr/>
          <p:nvPr/>
        </p:nvGrpSpPr>
        <p:grpSpPr>
          <a:xfrm>
            <a:off x="-9533" y="-7"/>
            <a:ext cx="2400327" cy="4724750"/>
            <a:chOff x="177793" y="152400"/>
            <a:chExt cx="2292357" cy="4512224"/>
          </a:xfrm>
        </p:grpSpPr>
        <p:pic>
          <p:nvPicPr>
            <p:cNvPr id="428" name="Google Shape;42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668274" y="3042918"/>
              <a:ext cx="2467773" cy="7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3"/>
            <p:cNvPicPr preferRelativeResize="0"/>
            <p:nvPr/>
          </p:nvPicPr>
          <p:blipFill rotWithShape="1">
            <a:blip r:embed="rId4">
              <a:alphaModFix/>
            </a:blip>
            <a:srcRect l="50000" b="6182"/>
            <a:stretch/>
          </p:blipFill>
          <p:spPr>
            <a:xfrm rot="5400000">
              <a:off x="109262" y="220938"/>
              <a:ext cx="2429426" cy="2292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43"/>
          <p:cNvGrpSpPr/>
          <p:nvPr/>
        </p:nvGrpSpPr>
        <p:grpSpPr>
          <a:xfrm>
            <a:off x="6528101" y="407029"/>
            <a:ext cx="2854722" cy="5057501"/>
            <a:chOff x="6456869" y="482600"/>
            <a:chExt cx="2726313" cy="4830008"/>
          </a:xfrm>
        </p:grpSpPr>
        <p:grpSp>
          <p:nvGrpSpPr>
            <p:cNvPr id="431" name="Google Shape;431;p43"/>
            <p:cNvGrpSpPr/>
            <p:nvPr/>
          </p:nvGrpSpPr>
          <p:grpSpPr>
            <a:xfrm>
              <a:off x="6673843" y="482600"/>
              <a:ext cx="2292357" cy="4512224"/>
              <a:chOff x="6667493" y="482600"/>
              <a:chExt cx="2292357" cy="4512224"/>
            </a:xfrm>
          </p:grpSpPr>
          <p:pic>
            <p:nvPicPr>
              <p:cNvPr id="432" name="Google Shape;432;p4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338144" y="1328667"/>
                <a:ext cx="2467773" cy="775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4">
                <a:alphaModFix/>
              </a:blip>
              <a:srcRect l="50000" b="6182"/>
              <a:stretch/>
            </p:blipFill>
            <p:spPr>
              <a:xfrm rot="-5400000">
                <a:off x="6598955" y="2633936"/>
                <a:ext cx="2429426" cy="2292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4" name="Google Shape;434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6586139" y="3255544"/>
              <a:ext cx="2467772" cy="13878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CE0FCED1-A981-6CEA-2927-0D4A7ABC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93" y="1765697"/>
            <a:ext cx="5571793" cy="295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>
            <a:spLocks noGrp="1"/>
          </p:cNvSpPr>
          <p:nvPr>
            <p:ph type="title"/>
          </p:nvPr>
        </p:nvSpPr>
        <p:spPr>
          <a:xfrm>
            <a:off x="5932867" y="442109"/>
            <a:ext cx="2323707" cy="1169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DANH SÁCH THÀNH VIÊN</a:t>
            </a:r>
            <a:endParaRPr dirty="0"/>
          </a:p>
        </p:txBody>
      </p:sp>
      <p:sp>
        <p:nvSpPr>
          <p:cNvPr id="3" name="Google Shape;399;p41">
            <a:extLst>
              <a:ext uri="{FF2B5EF4-FFF2-40B4-BE49-F238E27FC236}">
                <a16:creationId xmlns:a16="http://schemas.microsoft.com/office/drawing/2014/main" id="{37B90153-3063-E7AC-62F3-049EFF966D71}"/>
              </a:ext>
            </a:extLst>
          </p:cNvPr>
          <p:cNvSpPr txBox="1">
            <a:spLocks/>
          </p:cNvSpPr>
          <p:nvPr/>
        </p:nvSpPr>
        <p:spPr>
          <a:xfrm>
            <a:off x="629849" y="622413"/>
            <a:ext cx="244391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*TÊN NHÓM*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679FF-3053-ADDB-4884-803258CC9DE2}"/>
              </a:ext>
            </a:extLst>
          </p:cNvPr>
          <p:cNvSpPr txBox="1"/>
          <p:nvPr/>
        </p:nvSpPr>
        <p:spPr>
          <a:xfrm>
            <a:off x="1886752" y="1625846"/>
            <a:ext cx="142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F2D9D"/>
                </a:solidFill>
                <a:latin typeface="IBM Plex Mono" panose="020B0509050203000203" pitchFamily="49" charset="0"/>
              </a:rPr>
              <a:t>24122011</a:t>
            </a:r>
            <a:endParaRPr lang="en-US" sz="1800" b="1" dirty="0">
              <a:solidFill>
                <a:srgbClr val="3F2D9D"/>
              </a:solidFill>
              <a:latin typeface="IBM Plex Mono" panose="020B0509050203000203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830EB-A955-63C1-68CD-61AB42A99E91}"/>
              </a:ext>
            </a:extLst>
          </p:cNvPr>
          <p:cNvSpPr txBox="1"/>
          <p:nvPr/>
        </p:nvSpPr>
        <p:spPr>
          <a:xfrm>
            <a:off x="1886752" y="2670923"/>
            <a:ext cx="142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F2D9D"/>
                </a:solidFill>
                <a:latin typeface="IBM Plex Mono" panose="020B0509050203000203" pitchFamily="49" charset="0"/>
              </a:rPr>
              <a:t>24122012</a:t>
            </a:r>
            <a:endParaRPr lang="en-US" sz="1800" b="1" dirty="0">
              <a:solidFill>
                <a:srgbClr val="3F2D9D"/>
              </a:solidFill>
              <a:latin typeface="IBM Plex Mono" panose="020B0509050203000203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A76E4-D5C8-BEDA-134C-6275ED4501B1}"/>
              </a:ext>
            </a:extLst>
          </p:cNvPr>
          <p:cNvSpPr txBox="1"/>
          <p:nvPr/>
        </p:nvSpPr>
        <p:spPr>
          <a:xfrm>
            <a:off x="1886752" y="3686156"/>
            <a:ext cx="142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F2D9D"/>
                </a:solidFill>
                <a:latin typeface="IBM Plex Mono" panose="020B0509050203000203" pitchFamily="49" charset="0"/>
              </a:rPr>
              <a:t>24122026</a:t>
            </a:r>
            <a:endParaRPr lang="en-US" sz="1800" b="1" dirty="0">
              <a:solidFill>
                <a:srgbClr val="3F2D9D"/>
              </a:solidFill>
              <a:latin typeface="IBM Plex Mono" panose="020B0509050203000203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C427D-98E8-DA68-81FC-CAFD6F23B606}"/>
              </a:ext>
            </a:extLst>
          </p:cNvPr>
          <p:cNvSpPr txBox="1"/>
          <p:nvPr/>
        </p:nvSpPr>
        <p:spPr>
          <a:xfrm>
            <a:off x="5716681" y="1625846"/>
            <a:ext cx="142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F2D9D"/>
                </a:solidFill>
                <a:latin typeface="IBM Plex Mono" panose="020B0509050203000203" pitchFamily="49" charset="0"/>
              </a:rPr>
              <a:t>24122041</a:t>
            </a:r>
            <a:endParaRPr lang="en-US" sz="1800" b="1" dirty="0">
              <a:solidFill>
                <a:srgbClr val="3F2D9D"/>
              </a:solidFill>
              <a:latin typeface="IBM Plex Mono" panose="020B0509050203000203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FC1-6DED-4B03-3D92-1FB89DAD2147}"/>
              </a:ext>
            </a:extLst>
          </p:cNvPr>
          <p:cNvSpPr txBox="1"/>
          <p:nvPr/>
        </p:nvSpPr>
        <p:spPr>
          <a:xfrm>
            <a:off x="5716681" y="2670923"/>
            <a:ext cx="142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F2D9D"/>
                </a:solidFill>
                <a:latin typeface="IBM Plex Mono" panose="020B0509050203000203" pitchFamily="49" charset="0"/>
              </a:rPr>
              <a:t>24122048</a:t>
            </a:r>
            <a:endParaRPr lang="en-US" sz="1800" b="1" dirty="0">
              <a:solidFill>
                <a:srgbClr val="3F2D9D"/>
              </a:solidFill>
              <a:latin typeface="IBM Plex Mono" panose="020B0509050203000203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05512F-89BD-4DA9-8C49-781834966616}"/>
              </a:ext>
            </a:extLst>
          </p:cNvPr>
          <p:cNvSpPr txBox="1"/>
          <p:nvPr/>
        </p:nvSpPr>
        <p:spPr>
          <a:xfrm>
            <a:off x="5716681" y="3686156"/>
            <a:ext cx="142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F2D9D"/>
                </a:solidFill>
                <a:latin typeface="IBM Plex Mono" panose="020B0509050203000203" pitchFamily="49" charset="0"/>
              </a:rPr>
              <a:t>24122049</a:t>
            </a:r>
            <a:endParaRPr lang="en-US" sz="1800" b="1" dirty="0">
              <a:solidFill>
                <a:srgbClr val="3F2D9D"/>
              </a:solidFill>
              <a:latin typeface="IBM Plex Mono" panose="020B0509050203000203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AE3097-CAD2-BEB3-A44C-3292700E42A1}"/>
              </a:ext>
            </a:extLst>
          </p:cNvPr>
          <p:cNvSpPr txBox="1"/>
          <p:nvPr/>
        </p:nvSpPr>
        <p:spPr>
          <a:xfrm>
            <a:off x="1146216" y="2055800"/>
            <a:ext cx="291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Phạm</a:t>
            </a:r>
            <a:r>
              <a:rPr lang="en-US" sz="2000" b="1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Nguyên</a:t>
            </a:r>
            <a:r>
              <a:rPr lang="en-US" sz="2000" b="1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Phương</a:t>
            </a:r>
            <a:endParaRPr lang="en-US" sz="1800" b="1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613C70-054C-6C0D-DAE3-67FC782044E0}"/>
              </a:ext>
            </a:extLst>
          </p:cNvPr>
          <p:cNvSpPr txBox="1"/>
          <p:nvPr/>
        </p:nvSpPr>
        <p:spPr>
          <a:xfrm>
            <a:off x="1146216" y="4116146"/>
            <a:ext cx="291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Trần</a:t>
            </a:r>
            <a:r>
              <a:rPr lang="en-US" sz="2000" b="1" dirty="0">
                <a:latin typeface="Archivo" panose="020B0604020202020204" charset="0"/>
                <a:cs typeface="Archivo" panose="020B0604020202020204" charset="0"/>
              </a:rPr>
              <a:t> Hoàng Minh </a:t>
            </a:r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Vĩ</a:t>
            </a:r>
            <a:endParaRPr lang="en-US" sz="1800" b="1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E62E1-D0AB-B2BB-FD17-5C82327D8799}"/>
              </a:ext>
            </a:extLst>
          </p:cNvPr>
          <p:cNvSpPr txBox="1"/>
          <p:nvPr/>
        </p:nvSpPr>
        <p:spPr>
          <a:xfrm>
            <a:off x="4976145" y="2055800"/>
            <a:ext cx="291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Đỗ</a:t>
            </a:r>
            <a:r>
              <a:rPr lang="en-US" sz="2000" b="1" dirty="0">
                <a:latin typeface="Archivo" panose="020B0604020202020204" charset="0"/>
                <a:cs typeface="Archivo" panose="020B0604020202020204" charset="0"/>
              </a:rPr>
              <a:t> Bá Danh </a:t>
            </a:r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Lộc</a:t>
            </a:r>
            <a:endParaRPr lang="en-US" sz="1800" b="1" dirty="0">
              <a:latin typeface="Archivo" panose="020B0604020202020204" charset="0"/>
              <a:cs typeface="Archivo" panose="020B060402020202020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E4F833-6544-C9F7-A7F9-193F59C0EE86}"/>
              </a:ext>
            </a:extLst>
          </p:cNvPr>
          <p:cNvCxnSpPr>
            <a:cxnSpLocks/>
          </p:cNvCxnSpPr>
          <p:nvPr/>
        </p:nvCxnSpPr>
        <p:spPr>
          <a:xfrm>
            <a:off x="4657858" y="1579808"/>
            <a:ext cx="0" cy="30007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0C523C-2717-CF2F-7307-3B91BEA3A524}"/>
              </a:ext>
            </a:extLst>
          </p:cNvPr>
          <p:cNvSpPr txBox="1"/>
          <p:nvPr/>
        </p:nvSpPr>
        <p:spPr>
          <a:xfrm>
            <a:off x="1146216" y="3100913"/>
            <a:ext cx="291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chivo" panose="020B0604020202020204" charset="0"/>
                <a:cs typeface="Archivo" panose="020B0604020202020204" charset="0"/>
              </a:rPr>
              <a:t>Lê Minh Quân</a:t>
            </a:r>
            <a:endParaRPr lang="en-US" sz="1800" b="1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3AD308-D2B3-D76A-B7C1-FC663900CA80}"/>
              </a:ext>
            </a:extLst>
          </p:cNvPr>
          <p:cNvSpPr txBox="1"/>
          <p:nvPr/>
        </p:nvSpPr>
        <p:spPr>
          <a:xfrm>
            <a:off x="4976145" y="3100913"/>
            <a:ext cx="291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Nguyễn</a:t>
            </a:r>
            <a:r>
              <a:rPr lang="en-US" sz="2000" b="1" dirty="0">
                <a:latin typeface="Archivo" panose="020B0604020202020204" charset="0"/>
                <a:cs typeface="Archivo" panose="020B0604020202020204" charset="0"/>
              </a:rPr>
              <a:t> Gia </a:t>
            </a:r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Phú</a:t>
            </a:r>
            <a:endParaRPr lang="en-US" sz="1800" b="1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5A282-4AEB-10FE-99A4-68E26AEEA53A}"/>
              </a:ext>
            </a:extLst>
          </p:cNvPr>
          <p:cNvSpPr txBox="1"/>
          <p:nvPr/>
        </p:nvSpPr>
        <p:spPr>
          <a:xfrm>
            <a:off x="4976145" y="4116146"/>
            <a:ext cx="291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chivo" panose="020B0604020202020204" charset="0"/>
                <a:cs typeface="Archivo" panose="020B0604020202020204" charset="0"/>
              </a:rPr>
              <a:t>Thái </a:t>
            </a:r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Hữu</a:t>
            </a:r>
            <a:r>
              <a:rPr lang="en-US" sz="2000" b="1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b="1" dirty="0" err="1">
                <a:latin typeface="Archivo" panose="020B0604020202020204" charset="0"/>
                <a:cs typeface="Archivo" panose="020B0604020202020204" charset="0"/>
              </a:rPr>
              <a:t>Phúc</a:t>
            </a:r>
            <a:endParaRPr lang="en-US" sz="1800" b="1" dirty="0">
              <a:latin typeface="Archivo" panose="020B0604020202020204" charset="0"/>
              <a:cs typeface="Archivo" panose="020B060402020202020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421E65-0DCB-4667-67E9-D9B797402495}"/>
              </a:ext>
            </a:extLst>
          </p:cNvPr>
          <p:cNvCxnSpPr>
            <a:cxnSpLocks/>
          </p:cNvCxnSpPr>
          <p:nvPr/>
        </p:nvCxnSpPr>
        <p:spPr>
          <a:xfrm flipV="1">
            <a:off x="1064653" y="2578356"/>
            <a:ext cx="6877322" cy="128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2C3554-A340-DC5A-F41C-69905D8400F4}"/>
              </a:ext>
            </a:extLst>
          </p:cNvPr>
          <p:cNvCxnSpPr>
            <a:cxnSpLocks/>
          </p:cNvCxnSpPr>
          <p:nvPr/>
        </p:nvCxnSpPr>
        <p:spPr>
          <a:xfrm flipV="1">
            <a:off x="1064653" y="3587149"/>
            <a:ext cx="6877322" cy="128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1079956" y="3252014"/>
            <a:ext cx="6984087" cy="10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 dirty="0"/>
              <a:t>CÔNG NGHỆ SỬ DỤNG</a:t>
            </a:r>
            <a:endParaRPr sz="4800" dirty="0"/>
          </a:p>
        </p:txBody>
      </p:sp>
      <p:sp>
        <p:nvSpPr>
          <p:cNvPr id="440" name="Google Shape;440;p44"/>
          <p:cNvSpPr txBox="1">
            <a:spLocks noGrp="1"/>
          </p:cNvSpPr>
          <p:nvPr>
            <p:ph type="title" idx="2"/>
          </p:nvPr>
        </p:nvSpPr>
        <p:spPr>
          <a:xfrm>
            <a:off x="1523536" y="2111997"/>
            <a:ext cx="1995000" cy="915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01</a:t>
            </a:r>
            <a:endParaRPr dirty="0"/>
          </a:p>
        </p:txBody>
      </p:sp>
      <p:pic>
        <p:nvPicPr>
          <p:cNvPr id="442" name="Google Shape;442;p44"/>
          <p:cNvPicPr preferRelativeResize="0"/>
          <p:nvPr/>
        </p:nvPicPr>
        <p:blipFill rotWithShape="1">
          <a:blip r:embed="rId3">
            <a:alphaModFix/>
          </a:blip>
          <a:srcRect t="19097" r="5042" b="2954"/>
          <a:stretch/>
        </p:blipFill>
        <p:spPr>
          <a:xfrm flipH="1">
            <a:off x="3814004" y="2022688"/>
            <a:ext cx="3716124" cy="9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4"/>
          <p:cNvGrpSpPr/>
          <p:nvPr/>
        </p:nvGrpSpPr>
        <p:grpSpPr>
          <a:xfrm>
            <a:off x="8400" y="69700"/>
            <a:ext cx="9135601" cy="5004101"/>
            <a:chOff x="8400" y="69700"/>
            <a:chExt cx="9135601" cy="5004101"/>
          </a:xfrm>
        </p:grpSpPr>
        <p:pic>
          <p:nvPicPr>
            <p:cNvPr id="444" name="Google Shape;444;p44"/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44"/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408;p42">
            <a:extLst>
              <a:ext uri="{FF2B5EF4-FFF2-40B4-BE49-F238E27FC236}">
                <a16:creationId xmlns:a16="http://schemas.microsoft.com/office/drawing/2014/main" id="{2ADA9793-1EDA-E92F-8EFB-4A95A9EC91CD}"/>
              </a:ext>
            </a:extLst>
          </p:cNvPr>
          <p:cNvSpPr txBox="1">
            <a:spLocks/>
          </p:cNvSpPr>
          <p:nvPr/>
        </p:nvSpPr>
        <p:spPr>
          <a:xfrm>
            <a:off x="742073" y="484380"/>
            <a:ext cx="7659854" cy="126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5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vi-VN" sz="3600" dirty="0">
                <a:solidFill>
                  <a:srgbClr val="3F2D9D"/>
                </a:solidFill>
              </a:rPr>
              <a:t>PHƯƠNG PHÁP THỰC HIỆN METHODOLOGY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33B9710B-29F9-CCED-9314-01DAF6C2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>
            <a:extLst>
              <a:ext uri="{FF2B5EF4-FFF2-40B4-BE49-F238E27FC236}">
                <a16:creationId xmlns:a16="http://schemas.microsoft.com/office/drawing/2014/main" id="{CBEE99D2-0B2B-EE4D-887E-E0825B5F0C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7628" y="1881123"/>
            <a:ext cx="66638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 err="1">
                <a:solidFill>
                  <a:srgbClr val="3F2D9D"/>
                </a:solidFill>
              </a:rPr>
              <a:t>Học</a:t>
            </a:r>
            <a:r>
              <a:rPr lang="en-US" sz="1800" b="1" i="1" dirty="0">
                <a:solidFill>
                  <a:srgbClr val="3F2D9D"/>
                </a:solidFill>
              </a:rPr>
              <a:t> </a:t>
            </a:r>
            <a:r>
              <a:rPr lang="en-US" sz="1800" b="1" i="1" dirty="0" err="1">
                <a:solidFill>
                  <a:srgbClr val="3F2D9D"/>
                </a:solidFill>
              </a:rPr>
              <a:t>máy</a:t>
            </a:r>
            <a:r>
              <a:rPr lang="en-US" sz="1800" b="1" i="1" dirty="0">
                <a:solidFill>
                  <a:srgbClr val="3F2D9D"/>
                </a:solidFill>
              </a:rPr>
              <a:t> </a:t>
            </a:r>
            <a:r>
              <a:rPr lang="en-US" sz="1800" dirty="0"/>
              <a:t>(Machine Learning)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b="1" i="1" dirty="0" err="1">
                <a:solidFill>
                  <a:srgbClr val="3F2D9D"/>
                </a:solidFill>
              </a:rPr>
              <a:t>Học</a:t>
            </a:r>
            <a:r>
              <a:rPr lang="en-US" sz="1800" b="1" i="1" dirty="0">
                <a:solidFill>
                  <a:srgbClr val="3F2D9D"/>
                </a:solidFill>
              </a:rPr>
              <a:t> </a:t>
            </a:r>
            <a:r>
              <a:rPr lang="en-US" sz="1800" b="1" i="1" dirty="0" err="1">
                <a:solidFill>
                  <a:srgbClr val="3F2D9D"/>
                </a:solidFill>
              </a:rPr>
              <a:t>sâu</a:t>
            </a:r>
            <a:r>
              <a:rPr lang="en-US" sz="1800" b="1" i="1" dirty="0">
                <a:solidFill>
                  <a:srgbClr val="3F2D9D"/>
                </a:solidFill>
              </a:rPr>
              <a:t> </a:t>
            </a:r>
            <a:r>
              <a:rPr lang="en-US" sz="1800" dirty="0"/>
              <a:t>(Deep Learning)</a:t>
            </a:r>
            <a:endParaRPr sz="1800" dirty="0"/>
          </a:p>
        </p:txBody>
      </p:sp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FC7B1B33-1D18-B538-F284-BAFEFEEE55CE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2012180" y="1147773"/>
            <a:ext cx="389493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CÔNG NGHỆ SỬ DỤNG</a:t>
            </a:r>
            <a:endParaRPr sz="2800" dirty="0"/>
          </a:p>
        </p:txBody>
      </p:sp>
      <p:sp>
        <p:nvSpPr>
          <p:cNvPr id="415" name="Google Shape;415;p42">
            <a:extLst>
              <a:ext uri="{FF2B5EF4-FFF2-40B4-BE49-F238E27FC236}">
                <a16:creationId xmlns:a16="http://schemas.microsoft.com/office/drawing/2014/main" id="{3591F7FD-9A2E-AD7A-C0F4-666BF351B517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821600" y="1100551"/>
            <a:ext cx="1157454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/>
              <a:t>01</a:t>
            </a:r>
            <a:endParaRPr sz="3600" dirty="0"/>
          </a:p>
        </p:txBody>
      </p:sp>
      <p:sp>
        <p:nvSpPr>
          <p:cNvPr id="2" name="Google Shape;410;p42">
            <a:extLst>
              <a:ext uri="{FF2B5EF4-FFF2-40B4-BE49-F238E27FC236}">
                <a16:creationId xmlns:a16="http://schemas.microsoft.com/office/drawing/2014/main" id="{EDA120B7-483A-FEDB-130C-BFEEA158A438}"/>
              </a:ext>
            </a:extLst>
          </p:cNvPr>
          <p:cNvSpPr txBox="1">
            <a:spLocks/>
          </p:cNvSpPr>
          <p:nvPr/>
        </p:nvSpPr>
        <p:spPr>
          <a:xfrm>
            <a:off x="1007628" y="2355757"/>
            <a:ext cx="6663888" cy="217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just"/>
            <a:r>
              <a:rPr lang="vi-VN" sz="1800" dirty="0"/>
              <a:t>Nhận diện biển số xe là việc xác định phần của xe được dự đoán là biển số. Nhận dạng là</a:t>
            </a:r>
            <a:r>
              <a:rPr lang="en-US" sz="1800" dirty="0"/>
              <a:t> </a:t>
            </a:r>
            <a:r>
              <a:rPr lang="vi-VN" sz="1800" dirty="0"/>
              <a:t>quá trình nhận diện các ký tự và số tạo thành biển số. Công nghệ nhận diện và nhận dạng</a:t>
            </a:r>
            <a:r>
              <a:rPr lang="en-US" sz="1800" dirty="0"/>
              <a:t> </a:t>
            </a:r>
            <a:r>
              <a:rPr lang="vi-VN" sz="1800" dirty="0"/>
              <a:t>biển số là một công nghệ sử dụng </a:t>
            </a:r>
            <a:r>
              <a:rPr lang="vi-VN" sz="1800" b="1" i="1" dirty="0">
                <a:solidFill>
                  <a:srgbClr val="3F2D9D"/>
                </a:solidFill>
              </a:rPr>
              <a:t>thị giác máy tính </a:t>
            </a:r>
            <a:r>
              <a:rPr lang="vi-VN" sz="1800" dirty="0"/>
              <a:t>để phát hiện và đọc biển số từ hình ảnh</a:t>
            </a:r>
            <a:r>
              <a:rPr lang="en-US" sz="1800" dirty="0"/>
              <a:t> </a:t>
            </a:r>
            <a:r>
              <a:rPr lang="vi-VN" sz="1800" dirty="0"/>
              <a:t>đầu vào của một chiếc xe.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5265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>
          <a:extLst>
            <a:ext uri="{FF2B5EF4-FFF2-40B4-BE49-F238E27FC236}">
              <a16:creationId xmlns:a16="http://schemas.microsoft.com/office/drawing/2014/main" id="{7CF4CA7E-6675-1026-950C-DDA9573B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>
            <a:extLst>
              <a:ext uri="{FF2B5EF4-FFF2-40B4-BE49-F238E27FC236}">
                <a16:creationId xmlns:a16="http://schemas.microsoft.com/office/drawing/2014/main" id="{438D0676-5ED9-F7D3-1E68-EE6F6CDE5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956" y="3252014"/>
            <a:ext cx="6984087" cy="10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 dirty="0"/>
              <a:t>CÁC MODULE</a:t>
            </a:r>
            <a:endParaRPr sz="4800" dirty="0"/>
          </a:p>
        </p:txBody>
      </p:sp>
      <p:sp>
        <p:nvSpPr>
          <p:cNvPr id="440" name="Google Shape;440;p44">
            <a:extLst>
              <a:ext uri="{FF2B5EF4-FFF2-40B4-BE49-F238E27FC236}">
                <a16:creationId xmlns:a16="http://schemas.microsoft.com/office/drawing/2014/main" id="{BBA00221-14A9-C074-8BDA-D39A8149BBA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3536" y="2111997"/>
            <a:ext cx="1995000" cy="915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02</a:t>
            </a:r>
            <a:endParaRPr dirty="0"/>
          </a:p>
        </p:txBody>
      </p:sp>
      <p:pic>
        <p:nvPicPr>
          <p:cNvPr id="442" name="Google Shape;442;p44">
            <a:extLst>
              <a:ext uri="{FF2B5EF4-FFF2-40B4-BE49-F238E27FC236}">
                <a16:creationId xmlns:a16="http://schemas.microsoft.com/office/drawing/2014/main" id="{4D66D5D2-7EFC-BBD9-7B32-672A0BA3B8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097" r="5042" b="2954"/>
          <a:stretch/>
        </p:blipFill>
        <p:spPr>
          <a:xfrm flipH="1">
            <a:off x="3814004" y="2022688"/>
            <a:ext cx="3716124" cy="9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4">
            <a:extLst>
              <a:ext uri="{FF2B5EF4-FFF2-40B4-BE49-F238E27FC236}">
                <a16:creationId xmlns:a16="http://schemas.microsoft.com/office/drawing/2014/main" id="{2A5887D6-AB34-C774-A7B3-08CD3F1E938D}"/>
              </a:ext>
            </a:extLst>
          </p:cNvPr>
          <p:cNvGrpSpPr/>
          <p:nvPr/>
        </p:nvGrpSpPr>
        <p:grpSpPr>
          <a:xfrm>
            <a:off x="8400" y="69700"/>
            <a:ext cx="9135601" cy="5004101"/>
            <a:chOff x="8400" y="69700"/>
            <a:chExt cx="9135601" cy="5004101"/>
          </a:xfrm>
        </p:grpSpPr>
        <p:pic>
          <p:nvPicPr>
            <p:cNvPr id="444" name="Google Shape;444;p44">
              <a:extLst>
                <a:ext uri="{FF2B5EF4-FFF2-40B4-BE49-F238E27FC236}">
                  <a16:creationId xmlns:a16="http://schemas.microsoft.com/office/drawing/2014/main" id="{AFFE9228-2117-4286-00F6-03F514D5AE1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44">
              <a:extLst>
                <a:ext uri="{FF2B5EF4-FFF2-40B4-BE49-F238E27FC236}">
                  <a16:creationId xmlns:a16="http://schemas.microsoft.com/office/drawing/2014/main" id="{3E64F561-7FC4-7690-8A14-BAC5889F4C2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408;p42">
            <a:extLst>
              <a:ext uri="{FF2B5EF4-FFF2-40B4-BE49-F238E27FC236}">
                <a16:creationId xmlns:a16="http://schemas.microsoft.com/office/drawing/2014/main" id="{CD018ED3-F3B3-F0FF-F646-EC028F261388}"/>
              </a:ext>
            </a:extLst>
          </p:cNvPr>
          <p:cNvSpPr txBox="1">
            <a:spLocks/>
          </p:cNvSpPr>
          <p:nvPr/>
        </p:nvSpPr>
        <p:spPr>
          <a:xfrm>
            <a:off x="742073" y="484380"/>
            <a:ext cx="7659854" cy="126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5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vi-VN" sz="3600" dirty="0">
                <a:solidFill>
                  <a:srgbClr val="3F2D9D"/>
                </a:solidFill>
              </a:rPr>
              <a:t>PHƯƠNG PHÁP THỰC HIỆN METHODOLOGY</a:t>
            </a:r>
          </a:p>
        </p:txBody>
      </p:sp>
    </p:spTree>
    <p:extLst>
      <p:ext uri="{BB962C8B-B14F-4D97-AF65-F5344CB8AC3E}">
        <p14:creationId xmlns:p14="http://schemas.microsoft.com/office/powerpoint/2010/main" val="4139187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>
            <a:spLocks noGrp="1"/>
          </p:cNvSpPr>
          <p:nvPr>
            <p:ph type="subTitle" idx="1"/>
          </p:nvPr>
        </p:nvSpPr>
        <p:spPr>
          <a:xfrm>
            <a:off x="1303842" y="1626032"/>
            <a:ext cx="4753521" cy="2137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/>
              <a:t>Kiến trúc bao gồm có </a:t>
            </a:r>
            <a:r>
              <a:rPr lang="vi-VN" sz="1800" b="1" i="1" dirty="0">
                <a:solidFill>
                  <a:srgbClr val="3F2D9D"/>
                </a:solidFill>
              </a:rPr>
              <a:t>sáu</a:t>
            </a:r>
            <a:r>
              <a:rPr lang="vi-VN" sz="1800" dirty="0"/>
              <a:t> </a:t>
            </a:r>
            <a:r>
              <a:rPr lang="vi-VN" sz="1800" dirty="0" err="1"/>
              <a:t>module</a:t>
            </a:r>
            <a:r>
              <a:rPr lang="vi-VN" sz="1800" dirty="0"/>
              <a:t>: </a:t>
            </a:r>
            <a:endParaRPr lang="en-US" sz="180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/>
              <a:t>Gán nhãn (</a:t>
            </a:r>
            <a:r>
              <a:rPr lang="vi-VN" sz="1800" dirty="0" err="1"/>
              <a:t>Labeling</a:t>
            </a:r>
            <a:r>
              <a:rPr lang="vi-VN" sz="1800" dirty="0"/>
              <a:t>)</a:t>
            </a:r>
            <a:endParaRPr lang="en-US" sz="180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/>
              <a:t>Huấn luyện (</a:t>
            </a:r>
            <a:r>
              <a:rPr lang="vi-VN" sz="1800" dirty="0" err="1"/>
              <a:t>Training</a:t>
            </a:r>
            <a:r>
              <a:rPr lang="vi-VN" sz="1800" dirty="0"/>
              <a:t>)</a:t>
            </a:r>
            <a:endParaRPr lang="en-US" sz="180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/>
              <a:t>Lưu mô hình (</a:t>
            </a:r>
            <a:r>
              <a:rPr lang="vi-VN" sz="1800" dirty="0" err="1"/>
              <a:t>Save</a:t>
            </a:r>
            <a:r>
              <a:rPr lang="vi-VN" sz="1800" dirty="0"/>
              <a:t> </a:t>
            </a:r>
            <a:r>
              <a:rPr lang="vi-VN" sz="1800" dirty="0" err="1"/>
              <a:t>Model</a:t>
            </a:r>
            <a:r>
              <a:rPr lang="vi-VN" sz="1800" dirty="0"/>
              <a:t>)</a:t>
            </a:r>
            <a:endParaRPr lang="en-US" sz="180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/>
              <a:t>OCR và </a:t>
            </a:r>
            <a:r>
              <a:rPr lang="vi-VN" sz="1800" dirty="0" err="1"/>
              <a:t>Pipeline</a:t>
            </a:r>
            <a:endParaRPr lang="en-US" sz="180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/>
              <a:t>RESTful</a:t>
            </a:r>
            <a:r>
              <a:rPr lang="vi-VN" sz="1800" dirty="0"/>
              <a:t> API</a:t>
            </a:r>
            <a:endParaRPr sz="1800" dirty="0"/>
          </a:p>
        </p:txBody>
      </p:sp>
      <p:sp>
        <p:nvSpPr>
          <p:cNvPr id="414" name="Google Shape;414;p42"/>
          <p:cNvSpPr txBox="1">
            <a:spLocks noGrp="1"/>
          </p:cNvSpPr>
          <p:nvPr>
            <p:ph type="subTitle" idx="9"/>
          </p:nvPr>
        </p:nvSpPr>
        <p:spPr>
          <a:xfrm>
            <a:off x="2012180" y="812919"/>
            <a:ext cx="389493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CÁC MODULE</a:t>
            </a:r>
            <a:endParaRPr sz="2800" dirty="0"/>
          </a:p>
        </p:txBody>
      </p:sp>
      <p:sp>
        <p:nvSpPr>
          <p:cNvPr id="415" name="Google Shape;415;p42"/>
          <p:cNvSpPr txBox="1">
            <a:spLocks noGrp="1"/>
          </p:cNvSpPr>
          <p:nvPr>
            <p:ph type="title" idx="5"/>
          </p:nvPr>
        </p:nvSpPr>
        <p:spPr>
          <a:xfrm>
            <a:off x="821600" y="765697"/>
            <a:ext cx="1157454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/>
              <a:t>02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>
          <a:extLst>
            <a:ext uri="{FF2B5EF4-FFF2-40B4-BE49-F238E27FC236}">
              <a16:creationId xmlns:a16="http://schemas.microsoft.com/office/drawing/2014/main" id="{4A6BBDCF-F86D-8F67-F1A1-A6CE9D46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>
            <a:extLst>
              <a:ext uri="{FF2B5EF4-FFF2-40B4-BE49-F238E27FC236}">
                <a16:creationId xmlns:a16="http://schemas.microsoft.com/office/drawing/2014/main" id="{31544A8E-6478-6216-EEA4-87CF8287C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6354" y="3252014"/>
            <a:ext cx="7179695" cy="10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 dirty="0"/>
              <a:t>QUY TRÌNH THỰC HIỆN</a:t>
            </a:r>
            <a:endParaRPr sz="4800" dirty="0"/>
          </a:p>
        </p:txBody>
      </p:sp>
      <p:sp>
        <p:nvSpPr>
          <p:cNvPr id="440" name="Google Shape;440;p44">
            <a:extLst>
              <a:ext uri="{FF2B5EF4-FFF2-40B4-BE49-F238E27FC236}">
                <a16:creationId xmlns:a16="http://schemas.microsoft.com/office/drawing/2014/main" id="{486E5DDC-7FE9-3362-6EC3-13A1A7FB0C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23536" y="2111997"/>
            <a:ext cx="1995000" cy="915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03</a:t>
            </a:r>
            <a:endParaRPr dirty="0"/>
          </a:p>
        </p:txBody>
      </p:sp>
      <p:pic>
        <p:nvPicPr>
          <p:cNvPr id="442" name="Google Shape;442;p44">
            <a:extLst>
              <a:ext uri="{FF2B5EF4-FFF2-40B4-BE49-F238E27FC236}">
                <a16:creationId xmlns:a16="http://schemas.microsoft.com/office/drawing/2014/main" id="{4240C64A-229A-B378-31F2-3BF4D0C3E6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097" r="5042" b="2954"/>
          <a:stretch/>
        </p:blipFill>
        <p:spPr>
          <a:xfrm flipH="1">
            <a:off x="3814004" y="2022688"/>
            <a:ext cx="3716124" cy="9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4">
            <a:extLst>
              <a:ext uri="{FF2B5EF4-FFF2-40B4-BE49-F238E27FC236}">
                <a16:creationId xmlns:a16="http://schemas.microsoft.com/office/drawing/2014/main" id="{EB012805-DDC4-0AEC-D15F-DAE607A3FF3C}"/>
              </a:ext>
            </a:extLst>
          </p:cNvPr>
          <p:cNvGrpSpPr/>
          <p:nvPr/>
        </p:nvGrpSpPr>
        <p:grpSpPr>
          <a:xfrm>
            <a:off x="8400" y="69700"/>
            <a:ext cx="9135601" cy="5004101"/>
            <a:chOff x="8400" y="69700"/>
            <a:chExt cx="9135601" cy="5004101"/>
          </a:xfrm>
        </p:grpSpPr>
        <p:pic>
          <p:nvPicPr>
            <p:cNvPr id="444" name="Google Shape;444;p44">
              <a:extLst>
                <a:ext uri="{FF2B5EF4-FFF2-40B4-BE49-F238E27FC236}">
                  <a16:creationId xmlns:a16="http://schemas.microsoft.com/office/drawing/2014/main" id="{D38A3646-0A73-5D3D-DC20-2AD0171817B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44">
              <a:extLst>
                <a:ext uri="{FF2B5EF4-FFF2-40B4-BE49-F238E27FC236}">
                  <a16:creationId xmlns:a16="http://schemas.microsoft.com/office/drawing/2014/main" id="{278CBA46-DFCB-978D-5423-99BCC3C6CB6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408;p42">
            <a:extLst>
              <a:ext uri="{FF2B5EF4-FFF2-40B4-BE49-F238E27FC236}">
                <a16:creationId xmlns:a16="http://schemas.microsoft.com/office/drawing/2014/main" id="{59D27284-204E-954E-FD0A-EB9102C9E946}"/>
              </a:ext>
            </a:extLst>
          </p:cNvPr>
          <p:cNvSpPr txBox="1">
            <a:spLocks/>
          </p:cNvSpPr>
          <p:nvPr/>
        </p:nvSpPr>
        <p:spPr>
          <a:xfrm>
            <a:off x="742073" y="484380"/>
            <a:ext cx="7659854" cy="126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5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Mono"/>
              <a:buNone/>
              <a:defRPr sz="36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vi-VN" sz="3600" dirty="0">
                <a:solidFill>
                  <a:srgbClr val="3F2D9D"/>
                </a:solidFill>
              </a:rPr>
              <a:t>PHƯƠNG PHÁP THỰC HIỆN METHODOLOGY</a:t>
            </a:r>
          </a:p>
        </p:txBody>
      </p:sp>
    </p:spTree>
    <p:extLst>
      <p:ext uri="{BB962C8B-B14F-4D97-AF65-F5344CB8AC3E}">
        <p14:creationId xmlns:p14="http://schemas.microsoft.com/office/powerpoint/2010/main" val="42817194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A45A465D-18F5-F1D4-DC05-FA40E459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387EE66A-7E95-4097-2DE5-37B5C685BB6F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4271617" y="370088"/>
            <a:ext cx="3695091" cy="47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QUY TRÌNH THỰC HIỆN</a:t>
            </a:r>
            <a:endParaRPr sz="2400" dirty="0"/>
          </a:p>
        </p:txBody>
      </p:sp>
      <p:sp>
        <p:nvSpPr>
          <p:cNvPr id="415" name="Google Shape;415;p42">
            <a:extLst>
              <a:ext uri="{FF2B5EF4-FFF2-40B4-BE49-F238E27FC236}">
                <a16:creationId xmlns:a16="http://schemas.microsoft.com/office/drawing/2014/main" id="{68F7E42A-0E1E-6D42-49B3-000990E311BA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966708" y="317080"/>
            <a:ext cx="733322" cy="473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03</a:t>
            </a:r>
            <a:endParaRPr sz="2800" dirty="0"/>
          </a:p>
        </p:txBody>
      </p:sp>
      <p:sp>
        <p:nvSpPr>
          <p:cNvPr id="7" name="Google Shape;414;p42">
            <a:extLst>
              <a:ext uri="{FF2B5EF4-FFF2-40B4-BE49-F238E27FC236}">
                <a16:creationId xmlns:a16="http://schemas.microsoft.com/office/drawing/2014/main" id="{A5F86288-0904-64B7-4C74-1707272DE55A}"/>
              </a:ext>
            </a:extLst>
          </p:cNvPr>
          <p:cNvSpPr txBox="1">
            <a:spLocks/>
          </p:cNvSpPr>
          <p:nvPr/>
        </p:nvSpPr>
        <p:spPr>
          <a:xfrm>
            <a:off x="-7842960" y="679035"/>
            <a:ext cx="496910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sz="2000" dirty="0"/>
              <a:t>3.1 – Thu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lí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15EF8-932C-75DE-F32C-8D15253429E0}"/>
              </a:ext>
            </a:extLst>
          </p:cNvPr>
          <p:cNvSpPr txBox="1"/>
          <p:nvPr/>
        </p:nvSpPr>
        <p:spPr>
          <a:xfrm>
            <a:off x="-7681856" y="1560682"/>
            <a:ext cx="26725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Đầu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tiên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chúng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ta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thu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thập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. </a:t>
            </a:r>
          </a:p>
          <a:p>
            <a:pPr algn="just"/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đó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cần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gán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nhãn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cho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các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phát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hiện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biển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số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bằng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công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cụ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gán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nhãn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(</a:t>
            </a:r>
            <a:r>
              <a:rPr lang="en-US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Image Annotation Tool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trên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Github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11C3E219-3FB4-B92A-1492-2C5F28B0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250" y="1426533"/>
            <a:ext cx="4640470" cy="290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934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65A78E83-9D22-77F3-88B0-505DCD7B4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>
            <a:extLst>
              <a:ext uri="{FF2B5EF4-FFF2-40B4-BE49-F238E27FC236}">
                <a16:creationId xmlns:a16="http://schemas.microsoft.com/office/drawing/2014/main" id="{451FD85B-34AE-2B4A-8D57-D8D7E28974E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4271617" y="370088"/>
            <a:ext cx="3695091" cy="47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QUY TRÌNH THỰC HIỆN</a:t>
            </a:r>
            <a:endParaRPr sz="2400" dirty="0"/>
          </a:p>
        </p:txBody>
      </p:sp>
      <p:sp>
        <p:nvSpPr>
          <p:cNvPr id="415" name="Google Shape;415;p42">
            <a:extLst>
              <a:ext uri="{FF2B5EF4-FFF2-40B4-BE49-F238E27FC236}">
                <a16:creationId xmlns:a16="http://schemas.microsoft.com/office/drawing/2014/main" id="{F6DD96CE-7FF4-06E0-0510-0C78FB89C58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966708" y="317080"/>
            <a:ext cx="733322" cy="473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03</a:t>
            </a:r>
            <a:endParaRPr sz="2800" dirty="0"/>
          </a:p>
        </p:txBody>
      </p:sp>
      <p:sp>
        <p:nvSpPr>
          <p:cNvPr id="7" name="Google Shape;414;p42">
            <a:extLst>
              <a:ext uri="{FF2B5EF4-FFF2-40B4-BE49-F238E27FC236}">
                <a16:creationId xmlns:a16="http://schemas.microsoft.com/office/drawing/2014/main" id="{D72D633F-28E3-519A-F44B-3D0041F3818B}"/>
              </a:ext>
            </a:extLst>
          </p:cNvPr>
          <p:cNvSpPr txBox="1">
            <a:spLocks/>
          </p:cNvSpPr>
          <p:nvPr/>
        </p:nvSpPr>
        <p:spPr>
          <a:xfrm>
            <a:off x="443970" y="679035"/>
            <a:ext cx="496910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sz="2000" dirty="0"/>
              <a:t>3.1 – Thu </a:t>
            </a:r>
            <a:r>
              <a:rPr lang="en-US" sz="2000" dirty="0" err="1"/>
              <a:t>thập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lí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34555-F8E7-CF1E-C84E-BB18834D6787}"/>
              </a:ext>
            </a:extLst>
          </p:cNvPr>
          <p:cNvSpPr txBox="1"/>
          <p:nvPr/>
        </p:nvSpPr>
        <p:spPr>
          <a:xfrm>
            <a:off x="777462" y="1560682"/>
            <a:ext cx="26725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Đầu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tiên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chúng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ta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sẽ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thu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thập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. </a:t>
            </a:r>
          </a:p>
          <a:p>
            <a:pPr algn="just"/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đó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,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cần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gán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nhãn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cho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các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để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phát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hiện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biển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số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bằng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công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cụ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gán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nhãn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hình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ảnh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(</a:t>
            </a:r>
            <a:r>
              <a:rPr lang="en-US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Image Annotation Tool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trên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1800" dirty="0" err="1">
                <a:latin typeface="Archivo" panose="020B0604020202020204" charset="0"/>
                <a:cs typeface="Archivo" panose="020B0604020202020204" charset="0"/>
              </a:rPr>
              <a:t>Github</a:t>
            </a:r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CCEB8-503A-F7B2-CC37-92DB15121822}"/>
              </a:ext>
            </a:extLst>
          </p:cNvPr>
          <p:cNvSpPr txBox="1"/>
          <p:nvPr/>
        </p:nvSpPr>
        <p:spPr>
          <a:xfrm>
            <a:off x="-7906936" y="1511692"/>
            <a:ext cx="7863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Archivo" panose="020B0604020202020204" charset="0"/>
                <a:cs typeface="Archivo" panose="020B0604020202020204" charset="0"/>
              </a:rPr>
              <a:t>Sau 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khi gán nhãn hình ảnh, chúng ta sẽ tiến hành tiền xử lý dữ liệu, xây dựng và huấn luyện mô hình phát hiện đối tượng (</a:t>
            </a:r>
            <a:r>
              <a:rPr lang="vi-VN" sz="1800" dirty="0" err="1">
                <a:latin typeface="Archivo" panose="020B0604020202020204" charset="0"/>
                <a:cs typeface="Archivo" panose="020B0604020202020204" charset="0"/>
              </a:rPr>
              <a:t>Object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vi-VN" sz="1800" dirty="0" err="1">
                <a:latin typeface="Archivo" panose="020B0604020202020204" charset="0"/>
                <a:cs typeface="Archivo" panose="020B0604020202020204" charset="0"/>
              </a:rPr>
              <a:t>Detection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) học sâu bằng </a:t>
            </a:r>
            <a:r>
              <a:rPr lang="vi-VN" sz="18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TensorFlow</a:t>
            </a:r>
            <a:r>
              <a:rPr lang="vi-VN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 2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, sử dụng mô hình </a:t>
            </a:r>
            <a:r>
              <a:rPr lang="vi-VN" sz="18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Inception</a:t>
            </a:r>
            <a:r>
              <a:rPr lang="vi-VN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vi-VN" sz="1800" b="1" i="1" dirty="0" err="1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Resnet</a:t>
            </a:r>
            <a:r>
              <a:rPr lang="vi-VN" sz="1800" b="1" i="1" dirty="0">
                <a:solidFill>
                  <a:srgbClr val="3F2D9D"/>
                </a:solidFill>
                <a:latin typeface="Archivo" panose="020B0604020202020204" charset="0"/>
                <a:cs typeface="Archivo" panose="020B0604020202020204" charset="0"/>
              </a:rPr>
              <a:t> V2</a:t>
            </a:r>
            <a:r>
              <a:rPr lang="vi-VN" sz="1800" dirty="0">
                <a:latin typeface="Archivo" panose="020B0604020202020204" charset="0"/>
                <a:cs typeface="Archivo" panose="020B0604020202020204" charset="0"/>
              </a:rPr>
              <a:t>. </a:t>
            </a:r>
            <a:endParaRPr lang="en-US" sz="1800" dirty="0">
              <a:latin typeface="Archivo" panose="020B0604020202020204" charset="0"/>
              <a:cs typeface="Archivo" panose="020B0604020202020204" charset="0"/>
            </a:endParaRPr>
          </a:p>
        </p:txBody>
      </p:sp>
      <p:pic>
        <p:nvPicPr>
          <p:cNvPr id="4" name="Picture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3BC21A70-E364-1359-E1D2-E892C978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54481" y="2618477"/>
            <a:ext cx="7558966" cy="1865514"/>
          </a:xfrm>
          <a:prstGeom prst="rect">
            <a:avLst/>
          </a:prstGeom>
        </p:spPr>
      </p:pic>
      <p:sp>
        <p:nvSpPr>
          <p:cNvPr id="5" name="Google Shape;414;p42">
            <a:extLst>
              <a:ext uri="{FF2B5EF4-FFF2-40B4-BE49-F238E27FC236}">
                <a16:creationId xmlns:a16="http://schemas.microsoft.com/office/drawing/2014/main" id="{22177BFB-85A9-D273-9B4F-F94F1A3C7F24}"/>
              </a:ext>
            </a:extLst>
          </p:cNvPr>
          <p:cNvSpPr txBox="1">
            <a:spLocks/>
          </p:cNvSpPr>
          <p:nvPr/>
        </p:nvSpPr>
        <p:spPr>
          <a:xfrm>
            <a:off x="-7782686" y="802647"/>
            <a:ext cx="77156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 algn="r"/>
            <a:r>
              <a:rPr lang="en-US" sz="2000" dirty="0"/>
              <a:t>3.2 – </a:t>
            </a:r>
            <a:r>
              <a:rPr lang="vi-VN" sz="2000" dirty="0"/>
              <a:t>Huấn luyện mô hình phát hiện đối tượng</a:t>
            </a:r>
            <a:r>
              <a:rPr lang="en-US" sz="2000" dirty="0"/>
              <a:t> (Object Detection)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6F11959-D844-25C5-2FB0-C17DC388A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068" y="1426533"/>
            <a:ext cx="4640470" cy="290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63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chelor in Robotics Engineering by Slidesgo">
  <a:themeElements>
    <a:clrScheme name="Simple Light">
      <a:dk1>
        <a:srgbClr val="1F164D"/>
      </a:dk1>
      <a:lt1>
        <a:srgbClr val="F9F9F9"/>
      </a:lt1>
      <a:dk2>
        <a:srgbClr val="E8E8E8"/>
      </a:dk2>
      <a:lt2>
        <a:srgbClr val="C1C1C1"/>
      </a:lt2>
      <a:accent1>
        <a:srgbClr val="6F79E3"/>
      </a:accent1>
      <a:accent2>
        <a:srgbClr val="433ABA"/>
      </a:accent2>
      <a:accent3>
        <a:srgbClr val="130994"/>
      </a:accent3>
      <a:accent4>
        <a:srgbClr val="FFFFFF"/>
      </a:accent4>
      <a:accent5>
        <a:srgbClr val="FFFFFF"/>
      </a:accent5>
      <a:accent6>
        <a:srgbClr val="FFFFFF"/>
      </a:accent6>
      <a:hlink>
        <a:srgbClr val="1F16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1035</Words>
  <Application>Microsoft Office PowerPoint</Application>
  <PresentationFormat>On-screen Show (16:9)</PresentationFormat>
  <Paragraphs>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Archivo</vt:lpstr>
      <vt:lpstr>Nunito Light</vt:lpstr>
      <vt:lpstr>Arial</vt:lpstr>
      <vt:lpstr>IBM Plex Mono</vt:lpstr>
      <vt:lpstr>Bachelor in Robotics Engineering by Slidesgo</vt:lpstr>
      <vt:lpstr>AUTOMATIC NUMBER PLATE REGCONITION</vt:lpstr>
      <vt:lpstr>DANH SÁCH THÀNH VIÊN</vt:lpstr>
      <vt:lpstr>CÔNG NGHỆ SỬ DỤNG</vt:lpstr>
      <vt:lpstr>01</vt:lpstr>
      <vt:lpstr>CÁC MODULE</vt:lpstr>
      <vt:lpstr>02</vt:lpstr>
      <vt:lpstr>QUY TRÌNH THỰC HIỆN</vt:lpstr>
      <vt:lpstr>03</vt:lpstr>
      <vt:lpstr>03</vt:lpstr>
      <vt:lpstr>03</vt:lpstr>
      <vt:lpstr>03</vt:lpstr>
      <vt:lpstr>03</vt:lpstr>
      <vt:lpstr>KẾT QUẢ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LÊ MINH QUÂN</cp:lastModifiedBy>
  <cp:revision>3</cp:revision>
  <dcterms:modified xsi:type="dcterms:W3CDTF">2024-11-27T15:59:10Z</dcterms:modified>
</cp:coreProperties>
</file>